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  <p:sldMasterId id="2147483684" r:id="rId3"/>
    <p:sldMasterId id="2147483702" r:id="rId4"/>
  </p:sldMasterIdLst>
  <p:notesMasterIdLst>
    <p:notesMasterId r:id="rId71"/>
  </p:notesMasterIdLst>
  <p:sldIdLst>
    <p:sldId id="520" r:id="rId5"/>
    <p:sldId id="524" r:id="rId6"/>
    <p:sldId id="258" r:id="rId7"/>
    <p:sldId id="591" r:id="rId8"/>
    <p:sldId id="527" r:id="rId9"/>
    <p:sldId id="592" r:id="rId10"/>
    <p:sldId id="593" r:id="rId11"/>
    <p:sldId id="600" r:id="rId12"/>
    <p:sldId id="594" r:id="rId13"/>
    <p:sldId id="595" r:id="rId14"/>
    <p:sldId id="596" r:id="rId15"/>
    <p:sldId id="531" r:id="rId16"/>
    <p:sldId id="597" r:id="rId17"/>
    <p:sldId id="598" r:id="rId18"/>
    <p:sldId id="599" r:id="rId19"/>
    <p:sldId id="533" r:id="rId20"/>
    <p:sldId id="528" r:id="rId21"/>
    <p:sldId id="601" r:id="rId22"/>
    <p:sldId id="564" r:id="rId23"/>
    <p:sldId id="529" r:id="rId24"/>
    <p:sldId id="602" r:id="rId25"/>
    <p:sldId id="603" r:id="rId26"/>
    <p:sldId id="604" r:id="rId27"/>
    <p:sldId id="605" r:id="rId28"/>
    <p:sldId id="606" r:id="rId29"/>
    <p:sldId id="607" r:id="rId30"/>
    <p:sldId id="608" r:id="rId31"/>
    <p:sldId id="532" r:id="rId32"/>
    <p:sldId id="567" r:id="rId33"/>
    <p:sldId id="534" r:id="rId34"/>
    <p:sldId id="609" r:id="rId35"/>
    <p:sldId id="610" r:id="rId36"/>
    <p:sldId id="611" r:id="rId37"/>
    <p:sldId id="612" r:id="rId38"/>
    <p:sldId id="613" r:id="rId39"/>
    <p:sldId id="614" r:id="rId40"/>
    <p:sldId id="535" r:id="rId41"/>
    <p:sldId id="615" r:id="rId42"/>
    <p:sldId id="616" r:id="rId43"/>
    <p:sldId id="587" r:id="rId44"/>
    <p:sldId id="617" r:id="rId45"/>
    <p:sldId id="536" r:id="rId46"/>
    <p:sldId id="566" r:id="rId47"/>
    <p:sldId id="586" r:id="rId48"/>
    <p:sldId id="618" r:id="rId49"/>
    <p:sldId id="619" r:id="rId50"/>
    <p:sldId id="620" r:id="rId51"/>
    <p:sldId id="621" r:id="rId52"/>
    <p:sldId id="530" r:id="rId53"/>
    <p:sldId id="575" r:id="rId54"/>
    <p:sldId id="537" r:id="rId55"/>
    <p:sldId id="540" r:id="rId56"/>
    <p:sldId id="539" r:id="rId57"/>
    <p:sldId id="538" r:id="rId58"/>
    <p:sldId id="541" r:id="rId59"/>
    <p:sldId id="542" r:id="rId60"/>
    <p:sldId id="576" r:id="rId61"/>
    <p:sldId id="577" r:id="rId62"/>
    <p:sldId id="579" r:id="rId63"/>
    <p:sldId id="588" r:id="rId64"/>
    <p:sldId id="578" r:id="rId65"/>
    <p:sldId id="581" r:id="rId66"/>
    <p:sldId id="589" r:id="rId67"/>
    <p:sldId id="590" r:id="rId68"/>
    <p:sldId id="580" r:id="rId69"/>
    <p:sldId id="583" r:id="rId70"/>
  </p:sldIdLst>
  <p:sldSz cx="12192000" cy="6858000"/>
  <p:notesSz cx="7099300" cy="10234613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Wingdings 3" panose="05040102010807070707" pitchFamily="18" charset="2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4" roundtripDataSignature="AMtx7mgqbRY0icyvwaGEyq9LrgSptBc1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1E4F54"/>
    <a:srgbClr val="B31166"/>
    <a:srgbClr val="FFFFFF"/>
    <a:srgbClr val="EF5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ADA8C8-9D9E-440E-88DF-79A440AC62A6}">
  <a:tblStyle styleId="{F8ADA8C8-9D9E-440E-88DF-79A440AC62A6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6EA"/>
          </a:solidFill>
        </a:fill>
      </a:tcStyle>
    </a:wholeTbl>
    <a:band1H>
      <a:tcTxStyle/>
      <a:tcStyle>
        <a:tcBdr/>
        <a:fill>
          <a:solidFill>
            <a:srgbClr val="E4CA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4CA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FC22CE-5A72-480A-A6C7-ED172C0239D1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86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184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188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1AFF5F-C994-4F97-A4F9-DA7D14090E2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D45D995-DBE9-4150-9CCD-B36C7D43880D}">
      <dgm:prSet phldrT="[Texto]"/>
      <dgm:spPr/>
      <dgm:t>
        <a:bodyPr/>
        <a:lstStyle/>
        <a:p>
          <a:r>
            <a:rPr lang="es-ES" dirty="0"/>
            <a:t>Años 80 GLM</a:t>
          </a:r>
        </a:p>
      </dgm:t>
    </dgm:pt>
    <dgm:pt modelId="{9997BA12-3F77-4F5E-92BC-74A72D133C4D}" type="parTrans" cxnId="{D8449E6A-3566-4F30-A0E1-783C92073381}">
      <dgm:prSet/>
      <dgm:spPr/>
      <dgm:t>
        <a:bodyPr/>
        <a:lstStyle/>
        <a:p>
          <a:endParaRPr lang="es-ES"/>
        </a:p>
      </dgm:t>
    </dgm:pt>
    <dgm:pt modelId="{8BD58958-D376-4DB1-9A09-02B5F376EF4F}" type="sibTrans" cxnId="{D8449E6A-3566-4F30-A0E1-783C92073381}">
      <dgm:prSet/>
      <dgm:spPr/>
      <dgm:t>
        <a:bodyPr/>
        <a:lstStyle/>
        <a:p>
          <a:endParaRPr lang="es-ES"/>
        </a:p>
      </dgm:t>
    </dgm:pt>
    <dgm:pt modelId="{D7CB5CB7-20AB-4285-A9BF-55559FC2C847}">
      <dgm:prSet phldrT="[Texto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s-ES" dirty="0"/>
            <a:t>1986 SGLM</a:t>
          </a:r>
        </a:p>
      </dgm:t>
    </dgm:pt>
    <dgm:pt modelId="{5EB51342-7A10-4EF7-BA35-B2D2E7CDED0A}" type="parTrans" cxnId="{580ACD4A-D0BC-4B43-9432-99F36799D7E4}">
      <dgm:prSet/>
      <dgm:spPr/>
      <dgm:t>
        <a:bodyPr/>
        <a:lstStyle/>
        <a:p>
          <a:endParaRPr lang="es-ES"/>
        </a:p>
      </dgm:t>
    </dgm:pt>
    <dgm:pt modelId="{E5CE63BC-448E-4DA7-AEA6-DC308D67D0C6}" type="sibTrans" cxnId="{580ACD4A-D0BC-4B43-9432-99F36799D7E4}">
      <dgm:prSet/>
      <dgm:spPr/>
      <dgm:t>
        <a:bodyPr/>
        <a:lstStyle/>
        <a:p>
          <a:endParaRPr lang="es-ES"/>
        </a:p>
      </dgm:t>
    </dgm:pt>
    <dgm:pt modelId="{AAC479BE-15BA-4305-B04F-BE70198DA85D}">
      <dgm:prSet phldrT="[Texto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s-ES" dirty="0"/>
            <a:t>1990 HTML</a:t>
          </a:r>
        </a:p>
      </dgm:t>
    </dgm:pt>
    <dgm:pt modelId="{292ECA1D-15EA-40F2-9C5C-B6DAFC3CEDFE}" type="parTrans" cxnId="{28AAC9B8-9BCC-4AEE-95C9-193EB9AD4DA4}">
      <dgm:prSet/>
      <dgm:spPr/>
      <dgm:t>
        <a:bodyPr/>
        <a:lstStyle/>
        <a:p>
          <a:endParaRPr lang="es-ES"/>
        </a:p>
      </dgm:t>
    </dgm:pt>
    <dgm:pt modelId="{9B5E0F0B-40B9-45C6-8FDF-2D950DA7D482}" type="sibTrans" cxnId="{28AAC9B8-9BCC-4AEE-95C9-193EB9AD4DA4}">
      <dgm:prSet/>
      <dgm:spPr/>
      <dgm:t>
        <a:bodyPr/>
        <a:lstStyle/>
        <a:p>
          <a:endParaRPr lang="es-ES"/>
        </a:p>
      </dgm:t>
    </dgm:pt>
    <dgm:pt modelId="{23354242-802D-46B4-A0D0-7B82A06EBD22}">
      <dgm:prSet phldrT="[Texto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s-ES" dirty="0"/>
            <a:t>1998 XML</a:t>
          </a:r>
        </a:p>
      </dgm:t>
    </dgm:pt>
    <dgm:pt modelId="{FC9EA14A-60E3-4645-AE1E-0F0700E9E970}" type="parTrans" cxnId="{C29E95B9-F33F-45E5-8CA6-384390AC6E69}">
      <dgm:prSet/>
      <dgm:spPr/>
      <dgm:t>
        <a:bodyPr/>
        <a:lstStyle/>
        <a:p>
          <a:endParaRPr lang="es-ES"/>
        </a:p>
      </dgm:t>
    </dgm:pt>
    <dgm:pt modelId="{57A92F38-B935-410C-88F4-805EECB4AFEA}" type="sibTrans" cxnId="{C29E95B9-F33F-45E5-8CA6-384390AC6E69}">
      <dgm:prSet/>
      <dgm:spPr/>
      <dgm:t>
        <a:bodyPr/>
        <a:lstStyle/>
        <a:p>
          <a:endParaRPr lang="es-ES"/>
        </a:p>
      </dgm:t>
    </dgm:pt>
    <dgm:pt modelId="{1A7F07A7-E917-4F6B-A35A-2921D1A16BFC}">
      <dgm:prSet phldrT="[Texto]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s-ES" dirty="0"/>
            <a:t>2000 XHTML</a:t>
          </a:r>
        </a:p>
      </dgm:t>
    </dgm:pt>
    <dgm:pt modelId="{ACACB8AB-BAE6-44C7-9853-03316C6C6CE0}" type="parTrans" cxnId="{4A736630-4A2F-4640-9ACD-6378C1DE9AF4}">
      <dgm:prSet/>
      <dgm:spPr/>
      <dgm:t>
        <a:bodyPr/>
        <a:lstStyle/>
        <a:p>
          <a:endParaRPr lang="es-ES"/>
        </a:p>
      </dgm:t>
    </dgm:pt>
    <dgm:pt modelId="{003EF237-A9C2-4946-BE8C-E6E4AA94121A}" type="sibTrans" cxnId="{4A736630-4A2F-4640-9ACD-6378C1DE9AF4}">
      <dgm:prSet/>
      <dgm:spPr/>
      <dgm:t>
        <a:bodyPr/>
        <a:lstStyle/>
        <a:p>
          <a:endParaRPr lang="es-ES"/>
        </a:p>
      </dgm:t>
    </dgm:pt>
    <dgm:pt modelId="{EFB288AC-0139-4DC7-997B-E1CA23F245C2}" type="pres">
      <dgm:prSet presAssocID="{251AFF5F-C994-4F97-A4F9-DA7D14090E2E}" presName="Name0" presStyleCnt="0">
        <dgm:presLayoutVars>
          <dgm:dir/>
          <dgm:animLvl val="lvl"/>
          <dgm:resizeHandles val="exact"/>
        </dgm:presLayoutVars>
      </dgm:prSet>
      <dgm:spPr/>
    </dgm:pt>
    <dgm:pt modelId="{353DBBAA-6A9F-4158-A5A1-F7872A8809BB}" type="pres">
      <dgm:prSet presAssocID="{1D45D995-DBE9-4150-9CCD-B36C7D43880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CA3EDBE-3B73-444D-8301-F4F908EA63BF}" type="pres">
      <dgm:prSet presAssocID="{8BD58958-D376-4DB1-9A09-02B5F376EF4F}" presName="parTxOnlySpace" presStyleCnt="0"/>
      <dgm:spPr/>
    </dgm:pt>
    <dgm:pt modelId="{51997011-FAA5-479B-A6A3-730EF8389359}" type="pres">
      <dgm:prSet presAssocID="{D7CB5CB7-20AB-4285-A9BF-55559FC2C84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40DFE07-95BE-402B-A3D6-F2BF3CBB2151}" type="pres">
      <dgm:prSet presAssocID="{E5CE63BC-448E-4DA7-AEA6-DC308D67D0C6}" presName="parTxOnlySpace" presStyleCnt="0"/>
      <dgm:spPr/>
    </dgm:pt>
    <dgm:pt modelId="{AF48E9F8-64E6-4C4D-BB5C-88EDC90C66E4}" type="pres">
      <dgm:prSet presAssocID="{AAC479BE-15BA-4305-B04F-BE70198DA8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2F1CA22-7421-46C2-9935-A910FD45FA10}" type="pres">
      <dgm:prSet presAssocID="{9B5E0F0B-40B9-45C6-8FDF-2D950DA7D482}" presName="parTxOnlySpace" presStyleCnt="0"/>
      <dgm:spPr/>
    </dgm:pt>
    <dgm:pt modelId="{285EC68C-072A-4CAD-90E6-A6094B1F31B1}" type="pres">
      <dgm:prSet presAssocID="{23354242-802D-46B4-A0D0-7B82A06EBD2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A25B70-82E3-40D3-BEC7-1C44A508499A}" type="pres">
      <dgm:prSet presAssocID="{57A92F38-B935-410C-88F4-805EECB4AFEA}" presName="parTxOnlySpace" presStyleCnt="0"/>
      <dgm:spPr/>
    </dgm:pt>
    <dgm:pt modelId="{1D426C06-402F-4B54-A9B7-A99316F8FA0B}" type="pres">
      <dgm:prSet presAssocID="{1A7F07A7-E917-4F6B-A35A-2921D1A16B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A736630-4A2F-4640-9ACD-6378C1DE9AF4}" srcId="{251AFF5F-C994-4F97-A4F9-DA7D14090E2E}" destId="{1A7F07A7-E917-4F6B-A35A-2921D1A16BFC}" srcOrd="4" destOrd="0" parTransId="{ACACB8AB-BAE6-44C7-9853-03316C6C6CE0}" sibTransId="{003EF237-A9C2-4946-BE8C-E6E4AA94121A}"/>
    <dgm:cxn modelId="{BE2B8E3C-4BAB-47E3-B833-7888EB33CA6D}" type="presOf" srcId="{1D45D995-DBE9-4150-9CCD-B36C7D43880D}" destId="{353DBBAA-6A9F-4158-A5A1-F7872A8809BB}" srcOrd="0" destOrd="0" presId="urn:microsoft.com/office/officeart/2005/8/layout/chevron1"/>
    <dgm:cxn modelId="{D8449E6A-3566-4F30-A0E1-783C92073381}" srcId="{251AFF5F-C994-4F97-A4F9-DA7D14090E2E}" destId="{1D45D995-DBE9-4150-9CCD-B36C7D43880D}" srcOrd="0" destOrd="0" parTransId="{9997BA12-3F77-4F5E-92BC-74A72D133C4D}" sibTransId="{8BD58958-D376-4DB1-9A09-02B5F376EF4F}"/>
    <dgm:cxn modelId="{580ACD4A-D0BC-4B43-9432-99F36799D7E4}" srcId="{251AFF5F-C994-4F97-A4F9-DA7D14090E2E}" destId="{D7CB5CB7-20AB-4285-A9BF-55559FC2C847}" srcOrd="1" destOrd="0" parTransId="{5EB51342-7A10-4EF7-BA35-B2D2E7CDED0A}" sibTransId="{E5CE63BC-448E-4DA7-AEA6-DC308D67D0C6}"/>
    <dgm:cxn modelId="{C5E0B37D-FF67-460B-8626-31D563F6DC7F}" type="presOf" srcId="{1A7F07A7-E917-4F6B-A35A-2921D1A16BFC}" destId="{1D426C06-402F-4B54-A9B7-A99316F8FA0B}" srcOrd="0" destOrd="0" presId="urn:microsoft.com/office/officeart/2005/8/layout/chevron1"/>
    <dgm:cxn modelId="{1CCC51AE-727A-4E72-AA3A-FE2F77B43501}" type="presOf" srcId="{23354242-802D-46B4-A0D0-7B82A06EBD22}" destId="{285EC68C-072A-4CAD-90E6-A6094B1F31B1}" srcOrd="0" destOrd="0" presId="urn:microsoft.com/office/officeart/2005/8/layout/chevron1"/>
    <dgm:cxn modelId="{9C8E39B4-20C6-43B2-B84A-48AA2A213CE0}" type="presOf" srcId="{251AFF5F-C994-4F97-A4F9-DA7D14090E2E}" destId="{EFB288AC-0139-4DC7-997B-E1CA23F245C2}" srcOrd="0" destOrd="0" presId="urn:microsoft.com/office/officeart/2005/8/layout/chevron1"/>
    <dgm:cxn modelId="{28AAC9B8-9BCC-4AEE-95C9-193EB9AD4DA4}" srcId="{251AFF5F-C994-4F97-A4F9-DA7D14090E2E}" destId="{AAC479BE-15BA-4305-B04F-BE70198DA85D}" srcOrd="2" destOrd="0" parTransId="{292ECA1D-15EA-40F2-9C5C-B6DAFC3CEDFE}" sibTransId="{9B5E0F0B-40B9-45C6-8FDF-2D950DA7D482}"/>
    <dgm:cxn modelId="{C29E95B9-F33F-45E5-8CA6-384390AC6E69}" srcId="{251AFF5F-C994-4F97-A4F9-DA7D14090E2E}" destId="{23354242-802D-46B4-A0D0-7B82A06EBD22}" srcOrd="3" destOrd="0" parTransId="{FC9EA14A-60E3-4645-AE1E-0F0700E9E970}" sibTransId="{57A92F38-B935-410C-88F4-805EECB4AFEA}"/>
    <dgm:cxn modelId="{2DF6E3E9-0B00-4A0A-9676-B1D8A528C14F}" type="presOf" srcId="{D7CB5CB7-20AB-4285-A9BF-55559FC2C847}" destId="{51997011-FAA5-479B-A6A3-730EF8389359}" srcOrd="0" destOrd="0" presId="urn:microsoft.com/office/officeart/2005/8/layout/chevron1"/>
    <dgm:cxn modelId="{C6AD89F8-1257-4E69-A69D-AF96E5550F5E}" type="presOf" srcId="{AAC479BE-15BA-4305-B04F-BE70198DA85D}" destId="{AF48E9F8-64E6-4C4D-BB5C-88EDC90C66E4}" srcOrd="0" destOrd="0" presId="urn:microsoft.com/office/officeart/2005/8/layout/chevron1"/>
    <dgm:cxn modelId="{3D97594C-74E6-4B70-B229-38848457B2BA}" type="presParOf" srcId="{EFB288AC-0139-4DC7-997B-E1CA23F245C2}" destId="{353DBBAA-6A9F-4158-A5A1-F7872A8809BB}" srcOrd="0" destOrd="0" presId="urn:microsoft.com/office/officeart/2005/8/layout/chevron1"/>
    <dgm:cxn modelId="{C526B663-A615-4280-993A-BBF22B3F01DC}" type="presParOf" srcId="{EFB288AC-0139-4DC7-997B-E1CA23F245C2}" destId="{CCA3EDBE-3B73-444D-8301-F4F908EA63BF}" srcOrd="1" destOrd="0" presId="urn:microsoft.com/office/officeart/2005/8/layout/chevron1"/>
    <dgm:cxn modelId="{D1120F23-61FC-4FD3-B21B-027C4BEACA1D}" type="presParOf" srcId="{EFB288AC-0139-4DC7-997B-E1CA23F245C2}" destId="{51997011-FAA5-479B-A6A3-730EF8389359}" srcOrd="2" destOrd="0" presId="urn:microsoft.com/office/officeart/2005/8/layout/chevron1"/>
    <dgm:cxn modelId="{4166825A-A23D-47A4-9E23-BCDB8F28B038}" type="presParOf" srcId="{EFB288AC-0139-4DC7-997B-E1CA23F245C2}" destId="{140DFE07-95BE-402B-A3D6-F2BF3CBB2151}" srcOrd="3" destOrd="0" presId="urn:microsoft.com/office/officeart/2005/8/layout/chevron1"/>
    <dgm:cxn modelId="{B0E61B55-945D-4F17-9485-2516A344CCDC}" type="presParOf" srcId="{EFB288AC-0139-4DC7-997B-E1CA23F245C2}" destId="{AF48E9F8-64E6-4C4D-BB5C-88EDC90C66E4}" srcOrd="4" destOrd="0" presId="urn:microsoft.com/office/officeart/2005/8/layout/chevron1"/>
    <dgm:cxn modelId="{3F1CD508-3352-4B62-BFAE-EA8752D637DF}" type="presParOf" srcId="{EFB288AC-0139-4DC7-997B-E1CA23F245C2}" destId="{52F1CA22-7421-46C2-9935-A910FD45FA10}" srcOrd="5" destOrd="0" presId="urn:microsoft.com/office/officeart/2005/8/layout/chevron1"/>
    <dgm:cxn modelId="{27EC2BCF-68AF-46E2-9E39-E75F2328C333}" type="presParOf" srcId="{EFB288AC-0139-4DC7-997B-E1CA23F245C2}" destId="{285EC68C-072A-4CAD-90E6-A6094B1F31B1}" srcOrd="6" destOrd="0" presId="urn:microsoft.com/office/officeart/2005/8/layout/chevron1"/>
    <dgm:cxn modelId="{219C5572-75FA-445D-B5C0-A12A042DD00C}" type="presParOf" srcId="{EFB288AC-0139-4DC7-997B-E1CA23F245C2}" destId="{79A25B70-82E3-40D3-BEC7-1C44A508499A}" srcOrd="7" destOrd="0" presId="urn:microsoft.com/office/officeart/2005/8/layout/chevron1"/>
    <dgm:cxn modelId="{37C95786-085B-43C0-88E6-1575980AC749}" type="presParOf" srcId="{EFB288AC-0139-4DC7-997B-E1CA23F245C2}" destId="{1D426C06-402F-4B54-A9B7-A99316F8FA0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BBAA-6A9F-4158-A5A1-F7872A8809BB}">
      <dsp:nvSpPr>
        <dsp:cNvPr id="0" name=""/>
        <dsp:cNvSpPr/>
      </dsp:nvSpPr>
      <dsp:spPr>
        <a:xfrm>
          <a:off x="1984" y="2356114"/>
          <a:ext cx="1766093" cy="7064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Años 80 GLM</a:t>
          </a:r>
        </a:p>
      </dsp:txBody>
      <dsp:txXfrm>
        <a:off x="355203" y="2356114"/>
        <a:ext cx="1059656" cy="706437"/>
      </dsp:txXfrm>
    </dsp:sp>
    <dsp:sp modelId="{51997011-FAA5-479B-A6A3-730EF8389359}">
      <dsp:nvSpPr>
        <dsp:cNvPr id="0" name=""/>
        <dsp:cNvSpPr/>
      </dsp:nvSpPr>
      <dsp:spPr>
        <a:xfrm>
          <a:off x="1591468" y="2356114"/>
          <a:ext cx="1766093" cy="706437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1986 SGLM</a:t>
          </a:r>
        </a:p>
      </dsp:txBody>
      <dsp:txXfrm>
        <a:off x="1944687" y="2356114"/>
        <a:ext cx="1059656" cy="706437"/>
      </dsp:txXfrm>
    </dsp:sp>
    <dsp:sp modelId="{AF48E9F8-64E6-4C4D-BB5C-88EDC90C66E4}">
      <dsp:nvSpPr>
        <dsp:cNvPr id="0" name=""/>
        <dsp:cNvSpPr/>
      </dsp:nvSpPr>
      <dsp:spPr>
        <a:xfrm>
          <a:off x="3180953" y="2356114"/>
          <a:ext cx="1766093" cy="706437"/>
        </a:xfrm>
        <a:prstGeom prst="chevron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1990 HTML</a:t>
          </a:r>
        </a:p>
      </dsp:txBody>
      <dsp:txXfrm>
        <a:off x="3534172" y="2356114"/>
        <a:ext cx="1059656" cy="706437"/>
      </dsp:txXfrm>
    </dsp:sp>
    <dsp:sp modelId="{285EC68C-072A-4CAD-90E6-A6094B1F31B1}">
      <dsp:nvSpPr>
        <dsp:cNvPr id="0" name=""/>
        <dsp:cNvSpPr/>
      </dsp:nvSpPr>
      <dsp:spPr>
        <a:xfrm>
          <a:off x="4770437" y="2356114"/>
          <a:ext cx="1766093" cy="706437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1998 XML</a:t>
          </a:r>
        </a:p>
      </dsp:txBody>
      <dsp:txXfrm>
        <a:off x="5123656" y="2356114"/>
        <a:ext cx="1059656" cy="706437"/>
      </dsp:txXfrm>
    </dsp:sp>
    <dsp:sp modelId="{1D426C06-402F-4B54-A9B7-A99316F8FA0B}">
      <dsp:nvSpPr>
        <dsp:cNvPr id="0" name=""/>
        <dsp:cNvSpPr/>
      </dsp:nvSpPr>
      <dsp:spPr>
        <a:xfrm>
          <a:off x="6359921" y="2356114"/>
          <a:ext cx="1766093" cy="706437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2000 XHTML</a:t>
          </a:r>
        </a:p>
      </dsp:txBody>
      <dsp:txXfrm>
        <a:off x="6713140" y="2356114"/>
        <a:ext cx="1059656" cy="70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285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56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36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28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78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480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43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33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348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56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8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030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320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986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212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02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544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014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188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8142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13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876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462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155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655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938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47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0566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933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970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14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002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06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73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54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67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868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1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4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7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1" name="Google Shape;81;p20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0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20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20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20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8" name="Google Shape;98;p20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20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0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0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0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0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20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20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20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0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20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0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0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6" name="Google Shape;126;p20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20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20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20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20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0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20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20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0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2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7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6" name="Google Shape;166;p17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5" name="Google Shape;175;p17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6" name="Google Shape;176;p176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8" name="Google Shape;178;p176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17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86" name="Google Shape;186;p17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19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1" name="Google Shape;191;p17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8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17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178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78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02" name="Google Shape;202;p178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17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8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8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4" name="Google Shape;214;p18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6" name="Google Shape;216;p18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82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2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8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4" name="Google Shape;224;p18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2" name="Google Shape;232;p18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4" name="Google Shape;234;p183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83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8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4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3" name="Google Shape;243;p184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4" name="Google Shape;244;p18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50" name="Google Shape;250;p185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1" name="Google Shape;251;p185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52" name="Google Shape;252;p185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253" name="Google Shape;253;p18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8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8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8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8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3" name="Google Shape;263;p18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7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7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2" name="Google Shape;272;p18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73" name="Google Shape;273;p187"/>
          <p:cNvSpPr txBox="1"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7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75" name="Google Shape;275;p18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76" name="Google Shape;276;p18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8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8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descripción">
  <p:cSld name="Título y descripció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18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2" name="Google Shape;282;p18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8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8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0" name="Google Shape;290;p18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91" name="Google Shape;291;p188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88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3" name="Google Shape;293;p18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9" name="Google Shape;299;p18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9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9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07" name="Google Shape;307;p18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8" name="Google Shape;308;p189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09" name="Google Shape;309;p189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310" name="Google Shape;310;p189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89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12" name="Google Shape;312;p189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13" name="Google Shape;313;p18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8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8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8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6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6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9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9" name="Google Shape;319;p19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0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0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7" name="Google Shape;327;p19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28" name="Google Shape;328;p190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0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9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91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37" name="Google Shape;337;p191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38" name="Google Shape;338;p191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39" name="Google Shape;339;p191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40" name="Google Shape;340;p191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41" name="Google Shape;341;p191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342" name="Google Shape;342;p191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p191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19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9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9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92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0" name="Google Shape;350;p192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51" name="Google Shape;351;p192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52" name="Google Shape;352;p192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3" name="Google Shape;353;p192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54" name="Google Shape;354;p192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55" name="Google Shape;355;p192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6" name="Google Shape;356;p192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57" name="Google Shape;357;p192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358" name="Google Shape;358;p192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192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19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92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9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93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66" name="Google Shape;366;p193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9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9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1" name="Google Shape;371;p19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4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4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4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80" name="Google Shape;380;p19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1" name="Google Shape;381;p194"/>
          <p:cNvSpPr txBox="1">
            <a:spLocks noGrp="1"/>
          </p:cNvSpPr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94"/>
          <p:cNvSpPr txBox="1">
            <a:spLocks noGrp="1"/>
          </p:cNvSpPr>
          <p:nvPr>
            <p:ph type="body" idx="1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83" name="Google Shape;383;p19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9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9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9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8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2" name="Google Shape;402;p18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1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2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12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3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0" name="Google Shape;420;p213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1" name="Google Shape;421;p2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14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p214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8" name="Google Shape;428;p214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29" name="Google Shape;429;p214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0" name="Google Shape;430;p2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197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19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7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17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445" name="Google Shape;445;p217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46" name="Google Shape;446;p2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18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452" name="Google Shape;452;p21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53" name="Google Shape;453;p2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19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459" name="Google Shape;459;p219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60" name="Google Shape;460;p2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0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66" name="Google Shape;466;p2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1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21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72" name="Google Shape;472;p221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73" name="Google Shape;473;p2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76" name="Google Shape;476;p22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477" name="Google Shape;477;p22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2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2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2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23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87" name="Google Shape;487;p223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88" name="Google Shape;488;p223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89" name="Google Shape;489;p223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490" name="Google Shape;490;p223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1" name="Google Shape;491;p22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492" name="Google Shape;492;p22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22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2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2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24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0" name="Google Shape;500;p224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501" name="Google Shape;501;p224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02" name="Google Shape;502;p22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3" name="Google Shape;503;p224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504" name="Google Shape;504;p224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05" name="Google Shape;505;p224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6" name="Google Shape;506;p22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507" name="Google Shape;507;p224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508" name="Google Shape;508;p22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Google Shape;509;p22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Google Shape;510;p2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19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9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19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5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16" name="Google Shape;516;p2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26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6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22" name="Google Shape;522;p2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92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87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50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6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516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022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80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347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684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976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37975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959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30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857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461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7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20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0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4" name="Google Shape;74;p20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0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3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73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7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73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73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7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7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7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7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7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9" name="Google Shape;149;p17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17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17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0" name="Google Shape;160;p17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1" name="Google Shape;161;p17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2" name="Google Shape;162;p17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79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79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7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179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9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17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6" name="Google Shape;396;p17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7" name="Google Shape;397;p17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8" name="Google Shape;398;p17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62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2004/REC-xmlschema-1-20041028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w3.org/TR/2005/WD-xmlschema-ref-20050329/" TargetMode="External"/><Relationship Id="rId4" Type="http://schemas.openxmlformats.org/officeDocument/2006/relationships/hyperlink" Target="http://www.w3.org/TR/2004/REC-xmlschema-2-20041028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4800"/>
            </a:pPr>
            <a:r>
              <a:rPr lang="es-ES" sz="4800" dirty="0">
                <a:solidFill>
                  <a:srgbClr val="EF53A5"/>
                </a:solidFill>
              </a:rPr>
              <a:t>CAPÍTULO 2:</a:t>
            </a:r>
            <a:br>
              <a:rPr lang="es-ES" sz="4800" dirty="0">
                <a:solidFill>
                  <a:schemeClr val="lt1"/>
                </a:solidFill>
              </a:rPr>
            </a:br>
            <a:r>
              <a:rPr lang="es-ES" sz="4800" dirty="0">
                <a:solidFill>
                  <a:schemeClr val="lt1"/>
                </a:solidFill>
              </a:rPr>
              <a:t>Lenguajes de marcado generales</a:t>
            </a:r>
            <a:endParaRPr dirty="0"/>
          </a:p>
        </p:txBody>
      </p:sp>
      <p:sp>
        <p:nvSpPr>
          <p:cNvPr id="530" name="Google Shape;530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s-ES" sz="2800" dirty="0">
                <a:solidFill>
                  <a:srgbClr val="EF53A5"/>
                </a:solidFill>
              </a:rPr>
              <a:t>UF01841</a:t>
            </a:r>
            <a:endParaRPr dirty="0"/>
          </a:p>
        </p:txBody>
      </p:sp>
      <p:sp>
        <p:nvSpPr>
          <p:cNvPr id="531" name="Google Shape;531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"/>
          <p:cNvSpPr txBox="1"/>
          <p:nvPr/>
        </p:nvSpPr>
        <p:spPr>
          <a:xfrm>
            <a:off x="1169794" y="5606336"/>
            <a:ext cx="9182746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920"/>
              <a:buFont typeface="Noto Sans Symbols"/>
              <a:buNone/>
            </a:pPr>
            <a:r>
              <a:rPr lang="es-ES" sz="24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UF1841. IC Editorial</a:t>
            </a:r>
            <a:r>
              <a:rPr lang="es-ES" sz="24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1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2.1. Origen: </a:t>
            </a:r>
            <a:r>
              <a:rPr lang="es-ES" dirty="0" err="1"/>
              <a:t>GML</a:t>
            </a:r>
            <a:r>
              <a:rPr lang="es-ES" dirty="0"/>
              <a:t> y SGML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SGML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36649"/>
            <a:ext cx="8825659" cy="4180486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SGML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En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1986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La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ISO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(Organización Internacional de Estándares) publicó la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ISO 88879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89852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Define un </a:t>
            </a:r>
            <a:r>
              <a:rPr lang="es-ES" b="1" dirty="0">
                <a:solidFill>
                  <a:schemeClr val="accent4"/>
                </a:solidFill>
                <a:latin typeface="Century Gothic"/>
              </a:rPr>
              <a:t>lenguaje de marcas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, a partir del </a:t>
            </a:r>
            <a:r>
              <a:rPr lang="es-E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GML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, que servía para crear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documentos estandarizados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89852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Le dio el nombre de </a:t>
            </a:r>
            <a:r>
              <a:rPr lang="es-ES" b="1" dirty="0">
                <a:solidFill>
                  <a:schemeClr val="accent1"/>
                </a:solidFill>
                <a:latin typeface="Century Gothic"/>
              </a:rPr>
              <a:t>SGML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</a:t>
            </a:r>
            <a:r>
              <a:rPr lang="es-ES" b="1" i="1" dirty="0" err="1">
                <a:solidFill>
                  <a:srgbClr val="ACD433"/>
                </a:solidFill>
                <a:latin typeface="Century Gothic"/>
              </a:rPr>
              <a:t>Standar</a:t>
            </a:r>
            <a:r>
              <a:rPr lang="es-ES" b="1" i="1" dirty="0">
                <a:solidFill>
                  <a:srgbClr val="ACD433"/>
                </a:solidFill>
                <a:latin typeface="Century Gothic"/>
              </a:rPr>
              <a:t> </a:t>
            </a:r>
            <a:r>
              <a:rPr lang="es-ES" b="1" i="1" dirty="0" err="1">
                <a:solidFill>
                  <a:srgbClr val="ACD433"/>
                </a:solidFill>
                <a:latin typeface="Century Gothic"/>
              </a:rPr>
              <a:t>Generalized</a:t>
            </a:r>
            <a:r>
              <a:rPr lang="es-ES" b="1" i="1" dirty="0">
                <a:solidFill>
                  <a:srgbClr val="ACD433"/>
                </a:solidFill>
                <a:latin typeface="Century Gothic"/>
              </a:rPr>
              <a:t> </a:t>
            </a:r>
            <a:r>
              <a:rPr lang="es-ES" b="1" i="1" dirty="0" err="1">
                <a:solidFill>
                  <a:srgbClr val="ACD433"/>
                </a:solidFill>
                <a:latin typeface="Century Gothic"/>
              </a:rPr>
              <a:t>Markup</a:t>
            </a:r>
            <a:r>
              <a:rPr lang="es-ES" b="1" i="1" dirty="0">
                <a:solidFill>
                  <a:srgbClr val="ACD433"/>
                </a:solidFill>
                <a:latin typeface="Century Gothic"/>
              </a:rPr>
              <a:t> </a:t>
            </a:r>
            <a:r>
              <a:rPr lang="es-ES" b="1" i="1" dirty="0" err="1">
                <a:solidFill>
                  <a:srgbClr val="ACD433"/>
                </a:solidFill>
                <a:latin typeface="Century Gothic"/>
              </a:rPr>
              <a:t>Languaje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).</a:t>
            </a:r>
          </a:p>
          <a:p>
            <a:pPr marL="13414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No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almacena el </a:t>
            </a:r>
            <a:r>
              <a:rPr lang="es-ES" b="1" dirty="0">
                <a:solidFill>
                  <a:schemeClr val="accent4"/>
                </a:solidFill>
                <a:latin typeface="Century Gothic"/>
              </a:rPr>
              <a:t>diseño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 los documentos,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solo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la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estructura lógica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13414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Utiliza </a:t>
            </a:r>
            <a:r>
              <a:rPr lang="es-ES" b="1" dirty="0">
                <a:solidFill>
                  <a:schemeClr val="accent4"/>
                </a:solidFill>
                <a:latin typeface="Century Gothic"/>
              </a:rPr>
              <a:t>etiquetas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</a:t>
            </a:r>
            <a:r>
              <a:rPr lang="es-ES" b="1" i="1" dirty="0">
                <a:solidFill>
                  <a:srgbClr val="ACD433"/>
                </a:solidFill>
                <a:latin typeface="Century Gothic"/>
              </a:rPr>
              <a:t>tags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) entre los signos “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&lt;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“ y “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&gt;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”.</a:t>
            </a:r>
          </a:p>
          <a:p>
            <a:pPr marL="17986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Indican el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comienzo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y el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final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elementos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(párrafos, listas, títulos, etc.)</a:t>
            </a:r>
          </a:p>
          <a:p>
            <a:pPr marL="89852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Objetivo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: crear un lenguaje mediante el cual los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documentos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sean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independientes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de:</a:t>
            </a:r>
          </a:p>
          <a:p>
            <a:pPr marL="13414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6"/>
                </a:solidFill>
                <a:latin typeface="Century Gothic"/>
              </a:rPr>
              <a:t>Formatos de archivo binario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(Word, WordPerfect, etc.).</a:t>
            </a:r>
          </a:p>
          <a:p>
            <a:pPr marL="13414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6"/>
                </a:solidFill>
                <a:latin typeface="Century Gothic"/>
              </a:rPr>
              <a:t>Sistemas operativos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(Windows, Mac OS, etc.).</a:t>
            </a:r>
          </a:p>
          <a:p>
            <a:pPr marL="89852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El SGML no prosperó, debido a su complejidad y elevado coste.</a:t>
            </a:r>
          </a:p>
        </p:txBody>
      </p:sp>
    </p:spTree>
    <p:extLst>
      <p:ext uri="{BB962C8B-B14F-4D97-AF65-F5344CB8AC3E}">
        <p14:creationId xmlns:p14="http://schemas.microsoft.com/office/powerpoint/2010/main" val="179261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2.2. El lenguaje HTML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Estructura física y lógica de un documento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295729"/>
            <a:ext cx="8825659" cy="4180486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En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1990</a:t>
            </a:r>
            <a:r>
              <a:rPr lang="es-E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Tim Berners-Lee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, del laboratorio Europeo de Física de Partículas, </a:t>
            </a:r>
            <a:r>
              <a:rPr kumimoji="0" lang="es-ES" sz="160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cre</a:t>
            </a:r>
            <a:r>
              <a:rPr lang="es-E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ó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el lenguaje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HTML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(</a:t>
            </a:r>
            <a:r>
              <a:rPr kumimoji="0" lang="es-ES" sz="1600" b="1" i="1" u="none" strike="noStrike" kern="0" cap="none" spc="0" normalizeH="0" baseline="0" noProof="0" dirty="0" err="1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Hyper</a:t>
            </a:r>
            <a:r>
              <a:rPr lang="es-ES" sz="1600" b="1" i="1" dirty="0">
                <a:solidFill>
                  <a:srgbClr val="ACD433"/>
                </a:solidFill>
                <a:latin typeface="Century Gothic"/>
                <a:sym typeface="Century Gothic"/>
              </a:rPr>
              <a:t>Text </a:t>
            </a:r>
            <a:r>
              <a:rPr lang="es-ES" sz="1600" b="1" i="1" dirty="0" err="1">
                <a:solidFill>
                  <a:srgbClr val="ACD433"/>
                </a:solidFill>
                <a:latin typeface="Century Gothic"/>
                <a:sym typeface="Century Gothic"/>
              </a:rPr>
              <a:t>Markup</a:t>
            </a:r>
            <a:r>
              <a:rPr lang="es-ES" sz="1600" b="1" i="1" dirty="0">
                <a:solidFill>
                  <a:srgbClr val="ACD433"/>
                </a:solidFill>
                <a:latin typeface="Century Gothic"/>
                <a:sym typeface="Century Gothic"/>
              </a:rPr>
              <a:t> </a:t>
            </a:r>
            <a:r>
              <a:rPr lang="es-ES" sz="1600" b="1" i="1" dirty="0" err="1">
                <a:solidFill>
                  <a:srgbClr val="ACD433"/>
                </a:solidFill>
                <a:latin typeface="Century Gothic"/>
                <a:sym typeface="Century Gothic"/>
              </a:rPr>
              <a:t>Languaje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):</a:t>
            </a:r>
          </a:p>
          <a:p>
            <a:pPr marL="10826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Parte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del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SGML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y de la idea del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hipertexto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(enlace que permita navegar de un documento a otro).</a:t>
            </a:r>
          </a:p>
          <a:p>
            <a:pPr marL="10826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Constituyó la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base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 la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</a:rPr>
              <a:t>WWW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(Word Wide Web).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HTML es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sencillo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por lo que se popularizó.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chemeClr val="accent1"/>
                </a:solidFill>
                <a:latin typeface="Century Gothic"/>
              </a:rPr>
              <a:t>W3C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(</a:t>
            </a:r>
            <a:r>
              <a:rPr lang="es-ES" sz="1600" b="1" i="1" dirty="0">
                <a:solidFill>
                  <a:srgbClr val="ACD433"/>
                </a:solidFill>
                <a:latin typeface="Century Gothic"/>
              </a:rPr>
              <a:t>Word Wide Web </a:t>
            </a:r>
            <a:r>
              <a:rPr lang="es-ES" sz="1600" b="1" i="1" dirty="0" err="1">
                <a:solidFill>
                  <a:srgbClr val="ACD433"/>
                </a:solidFill>
                <a:latin typeface="Century Gothic"/>
              </a:rPr>
              <a:t>Consortium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): desarrolla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lenguajes y estándares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para WWW.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Se han creado </a:t>
            </a:r>
            <a:r>
              <a:rPr lang="es-ES" sz="1600" b="1" dirty="0">
                <a:solidFill>
                  <a:schemeClr val="accent1"/>
                </a:solidFill>
                <a:latin typeface="Century Gothic"/>
              </a:rPr>
              <a:t>diferentes versiones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que han permitido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</a:rPr>
              <a:t>mejorar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, ampliar e innovar sus posibilidades (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</a:rPr>
              <a:t>implementación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y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</a:rPr>
              <a:t>funcionalidad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).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3742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1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Enumere plataformas que sean capaces de conectarse a internet y visualizar páginas web.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12</a:t>
            </a:fld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357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2.3. XML y XHTML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XML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271418"/>
            <a:ext cx="9345406" cy="4130103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Lenguaje para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presentación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de documento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s </a:t>
            </a:r>
            <a:r>
              <a:rPr lang="es-ES" b="1" dirty="0">
                <a:solidFill>
                  <a:schemeClr val="accent4"/>
                </a:solidFill>
                <a:latin typeface="Century Gothic"/>
                <a:sym typeface="Century Gothic"/>
              </a:rPr>
              <a:t>en la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WWW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.</a:t>
            </a:r>
          </a:p>
          <a:p>
            <a:pPr marL="990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No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para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impresión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o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tareas de diseño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.</a:t>
            </a:r>
          </a:p>
          <a:p>
            <a:pPr marL="625475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Se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mezcla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estructura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y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el </a:t>
            </a:r>
            <a:r>
              <a:rPr lang="es-ES" b="1" dirty="0">
                <a:solidFill>
                  <a:schemeClr val="accent4"/>
                </a:solidFill>
                <a:latin typeface="Century Gothic"/>
                <a:sym typeface="Century Gothic"/>
              </a:rPr>
              <a:t>aspecto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de los documentos.</a:t>
            </a:r>
          </a:p>
          <a:p>
            <a:pPr marL="990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Dificulta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navegar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con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múltiples tecnologías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(teléfonos móviles, navegadores modo texto, etc.</a:t>
            </a:r>
          </a:p>
          <a:p>
            <a:pPr marL="342900" indent="-342900">
              <a:spcBef>
                <a:spcPts val="1000"/>
              </a:spcBef>
              <a:buClr>
                <a:srgbClr val="B31166"/>
              </a:buClr>
              <a:buSzPts val="1440"/>
              <a:buFont typeface="Noto Sans Symbols"/>
              <a:buChar char="►"/>
              <a:defRPr/>
            </a:pPr>
            <a:r>
              <a:rPr lang="es-ES" b="1" dirty="0">
                <a:solidFill>
                  <a:srgbClr val="B31166"/>
                </a:solidFill>
                <a:latin typeface="Century Gothic"/>
                <a:sym typeface="Century Gothic"/>
              </a:rPr>
              <a:t>XML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: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En </a:t>
            </a:r>
            <a:r>
              <a:rPr lang="es-ES" b="1" dirty="0">
                <a:solidFill>
                  <a:schemeClr val="accent6"/>
                </a:solidFill>
                <a:latin typeface="Century Gothic"/>
                <a:sym typeface="Century Gothic"/>
              </a:rPr>
              <a:t>1998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La </a:t>
            </a:r>
            <a:r>
              <a:rPr lang="es-ES" b="1" dirty="0">
                <a:solidFill>
                  <a:schemeClr val="accent1"/>
                </a:solidFill>
                <a:latin typeface="Century Gothic"/>
                <a:sym typeface="Century Gothic"/>
              </a:rPr>
              <a:t>W3C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creó una </a:t>
            </a:r>
            <a:r>
              <a:rPr lang="es-ES" b="1" dirty="0">
                <a:solidFill>
                  <a:schemeClr val="accent4"/>
                </a:solidFill>
                <a:latin typeface="Century Gothic"/>
                <a:sym typeface="Century Gothic"/>
              </a:rPr>
              <a:t>versión más sencilla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de </a:t>
            </a:r>
            <a:r>
              <a:rPr lang="es-ES" b="1" dirty="0">
                <a:solidFill>
                  <a:schemeClr val="accent4"/>
                </a:solidFill>
                <a:latin typeface="Century Gothic"/>
                <a:sym typeface="Century Gothic"/>
              </a:rPr>
              <a:t>SGML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, para afrontar los problemas de compatibilidad y adaptación de las nuevas tecnologías: el </a:t>
            </a:r>
            <a:r>
              <a:rPr lang="es-ES" b="1" dirty="0">
                <a:solidFill>
                  <a:schemeClr val="accent1"/>
                </a:solidFill>
                <a:latin typeface="Century Gothic"/>
                <a:sym typeface="Century Gothic"/>
              </a:rPr>
              <a:t>XML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(Lenguaje de Marcas </a:t>
            </a:r>
            <a:r>
              <a:rPr lang="es-E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eXtensible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o </a:t>
            </a:r>
            <a:r>
              <a:rPr lang="es-ES" b="1" dirty="0" err="1">
                <a:solidFill>
                  <a:srgbClr val="ACD433"/>
                </a:solidFill>
                <a:latin typeface="Century Gothic"/>
                <a:sym typeface="Century Gothic"/>
              </a:rPr>
              <a:t>eXtenxive</a:t>
            </a:r>
            <a:r>
              <a:rPr lang="es-ES" b="1" dirty="0">
                <a:solidFill>
                  <a:srgbClr val="ACD433"/>
                </a:solidFill>
                <a:latin typeface="Century Gothic"/>
                <a:sym typeface="Century Gothic"/>
              </a:rPr>
              <a:t> </a:t>
            </a:r>
            <a:r>
              <a:rPr lang="es-ES" b="1" dirty="0" err="1">
                <a:solidFill>
                  <a:srgbClr val="ACD433"/>
                </a:solidFill>
                <a:latin typeface="Century Gothic"/>
                <a:sym typeface="Century Gothic"/>
              </a:rPr>
              <a:t>Markup</a:t>
            </a:r>
            <a:r>
              <a:rPr lang="es-ES" b="1" dirty="0">
                <a:solidFill>
                  <a:srgbClr val="ACD433"/>
                </a:solidFill>
                <a:latin typeface="Century Gothic"/>
                <a:sym typeface="Century Gothic"/>
              </a:rPr>
              <a:t> </a:t>
            </a:r>
            <a:r>
              <a:rPr lang="es-ES" b="1" dirty="0" err="1">
                <a:solidFill>
                  <a:srgbClr val="ACD433"/>
                </a:solidFill>
                <a:latin typeface="Century Gothic"/>
                <a:sym typeface="Century Gothic"/>
              </a:rPr>
              <a:t>Language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).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  <a:sym typeface="Century Gothic"/>
              </a:rPr>
              <a:t>Metalenguaje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que sirve como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estándar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para el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intercambio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de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información estructurada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entre </a:t>
            </a:r>
            <a:r>
              <a:rPr lang="es-ES" b="1" dirty="0">
                <a:solidFill>
                  <a:schemeClr val="accent5"/>
                </a:solidFill>
                <a:latin typeface="Century Gothic"/>
                <a:sym typeface="Century Gothic"/>
              </a:rPr>
              <a:t>diferentes plataformas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.</a:t>
            </a:r>
          </a:p>
          <a:p>
            <a:pPr marL="89852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Presenta </a:t>
            </a:r>
            <a:r>
              <a:rPr lang="es-ES" b="1" dirty="0">
                <a:solidFill>
                  <a:schemeClr val="accent6"/>
                </a:solidFill>
                <a:latin typeface="Century Gothic"/>
                <a:sym typeface="Century Gothic"/>
              </a:rPr>
              <a:t>aplicaciones variadas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como: editores de texto, hojas de cálculo, base de datos, etc.</a:t>
            </a:r>
          </a:p>
        </p:txBody>
      </p:sp>
    </p:spTree>
    <p:extLst>
      <p:ext uri="{BB962C8B-B14F-4D97-AF65-F5344CB8AC3E}">
        <p14:creationId xmlns:p14="http://schemas.microsoft.com/office/powerpoint/2010/main" val="328414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2.3. XML y </a:t>
            </a:r>
            <a:r>
              <a:rPr lang="es-ES" dirty="0" err="1"/>
              <a:t>XHTML</a:t>
            </a:r>
            <a:endParaRPr lang="es-ES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Diferencias entre </a:t>
            </a:r>
            <a:r>
              <a:rPr lang="es-ES" sz="1600" dirty="0" err="1"/>
              <a:t>HTMl</a:t>
            </a:r>
            <a:r>
              <a:rPr lang="es-ES" sz="1600" dirty="0"/>
              <a:t> y XML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509379"/>
            <a:ext cx="9197586" cy="3516095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Noto Sans Symbols"/>
              <a:buChar char="►"/>
              <a:defRPr/>
            </a:pPr>
            <a:r>
              <a:rPr lang="es-ES" sz="1600" b="1" dirty="0">
                <a:solidFill>
                  <a:srgbClr val="B31166"/>
                </a:solidFill>
                <a:latin typeface="Century Gothic"/>
                <a:sym typeface="Century Gothic"/>
              </a:rPr>
              <a:t>Diferencias entre </a:t>
            </a:r>
            <a:r>
              <a:rPr lang="es-ES" sz="1600" b="1" dirty="0" err="1">
                <a:solidFill>
                  <a:srgbClr val="B31166"/>
                </a:solidFill>
                <a:latin typeface="Century Gothic"/>
                <a:sym typeface="Century Gothic"/>
              </a:rPr>
              <a:t>HTMl</a:t>
            </a:r>
            <a:r>
              <a:rPr lang="es-ES" sz="1600" b="1" dirty="0">
                <a:solidFill>
                  <a:srgbClr val="B31166"/>
                </a:solidFill>
                <a:latin typeface="Century Gothic"/>
                <a:sym typeface="Century Gothic"/>
              </a:rPr>
              <a:t> y XML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: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+mj-lt"/>
              <a:buAutoNum type="arabicParenR"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En </a:t>
            </a:r>
            <a:r>
              <a:rPr lang="es-ES" sz="1600" b="1" dirty="0" err="1">
                <a:solidFill>
                  <a:schemeClr val="accent4"/>
                </a:solidFill>
                <a:latin typeface="Century Gothic"/>
                <a:sym typeface="Century Gothic"/>
              </a:rPr>
              <a:t>XLM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sym typeface="Century Gothic"/>
              </a:rPr>
              <a:t>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  <a:sym typeface="Century Gothic"/>
              </a:rPr>
              <a:t>no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existen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  <a:sym typeface="Century Gothic"/>
              </a:rPr>
              <a:t>elementos predefinidos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.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El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desarrollador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puede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crear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(siguiendo ciertas reglas) su propio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lenguaje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y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vocabulario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para el formateo de la información contenida en los documentos.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sym typeface="Century Gothic"/>
            </a:endParaRP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sym typeface="Century Gothic"/>
            </a:endParaRP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sym typeface="Century Gothic"/>
            </a:endParaRP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sym typeface="Century Gothic"/>
            </a:endParaRP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sym typeface="Century Gothic"/>
            </a:endParaRP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+mj-lt"/>
              <a:buAutoNum type="arabicParenR" startAt="2"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El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sym typeface="Century Gothic"/>
              </a:rPr>
              <a:t>XML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es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  <a:sym typeface="Century Gothic"/>
              </a:rPr>
              <a:t>estructural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, no incluye ninguna información relacionada con el aspecto y el diseño.</a:t>
            </a:r>
            <a:endParaRPr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C8F8C5-B718-4234-BC6C-306838A23F05}"/>
              </a:ext>
            </a:extLst>
          </p:cNvPr>
          <p:cNvSpPr txBox="1"/>
          <p:nvPr/>
        </p:nvSpPr>
        <p:spPr>
          <a:xfrm>
            <a:off x="1590938" y="2025431"/>
            <a:ext cx="2952010" cy="138499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HTML</a:t>
            </a:r>
          </a:p>
          <a:p>
            <a:endParaRPr lang="es-ES" dirty="0">
              <a:latin typeface="Century Gothic" panose="020B0502020202020204" pitchFamily="34" charset="0"/>
            </a:endParaRPr>
          </a:p>
          <a:p>
            <a:r>
              <a:rPr lang="es-ES" dirty="0">
                <a:latin typeface="Century Gothic" panose="020B0502020202020204" pitchFamily="34" charset="0"/>
              </a:rPr>
              <a:t>&lt;p&gt;Nombre:&lt;/p&gt;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&lt;p&gt;Ramón&lt;/p&gt;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&lt;p&gt;Primer apellido:&lt;/p&gt;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&lt;p&gt;Guerrero&lt;/p&gt;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8C0AAA-F0EE-4EFB-BFAF-6025483C22CF}"/>
              </a:ext>
            </a:extLst>
          </p:cNvPr>
          <p:cNvSpPr txBox="1"/>
          <p:nvPr/>
        </p:nvSpPr>
        <p:spPr>
          <a:xfrm>
            <a:off x="5567783" y="2040671"/>
            <a:ext cx="4249873" cy="9541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XML</a:t>
            </a:r>
          </a:p>
          <a:p>
            <a:endParaRPr lang="es-ES" dirty="0">
              <a:latin typeface="Century Gothic" panose="020B0502020202020204" pitchFamily="34" charset="0"/>
            </a:endParaRPr>
          </a:p>
          <a:p>
            <a:r>
              <a:rPr lang="es-ES" dirty="0">
                <a:latin typeface="Century Gothic" panose="020B0502020202020204" pitchFamily="34" charset="0"/>
              </a:rPr>
              <a:t>&lt;nombre&gt;Ramón&lt;/nombre&gt;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</a:t>
            </a:r>
            <a:r>
              <a:rPr lang="es-ES" dirty="0" err="1">
                <a:latin typeface="Century Gothic" panose="020B0502020202020204" pitchFamily="34" charset="0"/>
              </a:rPr>
              <a:t>primer_apellido</a:t>
            </a:r>
            <a:r>
              <a:rPr lang="es-ES" dirty="0">
                <a:latin typeface="Century Gothic" panose="020B0502020202020204" pitchFamily="34" charset="0"/>
              </a:rPr>
              <a:t>&gt;Guerrero&lt;/</a:t>
            </a:r>
            <a:r>
              <a:rPr lang="es-ES" dirty="0" err="1">
                <a:latin typeface="Century Gothic" panose="020B0502020202020204" pitchFamily="34" charset="0"/>
              </a:rPr>
              <a:t>primer_apellido</a:t>
            </a:r>
            <a:r>
              <a:rPr lang="es-ES" dirty="0">
                <a:latin typeface="Century Gothic" panose="020B0502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6886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2.3. XML y </a:t>
            </a:r>
            <a:r>
              <a:rPr lang="es-ES" dirty="0" err="1"/>
              <a:t>XHTML</a:t>
            </a:r>
            <a:endParaRPr lang="es-ES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 err="1"/>
              <a:t>XHTML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3"/>
            <a:ext cx="9345406" cy="3573898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XHTML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XLM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muy complejo, muchos navegadores tenían problemas para interpretarlo.</a:t>
            </a:r>
          </a:p>
          <a:p>
            <a:pPr marL="625475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Se definió un nuevo lenguaje: el </a:t>
            </a:r>
            <a:r>
              <a:rPr lang="es-ES" sz="1600" b="1" dirty="0">
                <a:solidFill>
                  <a:schemeClr val="accent1"/>
                </a:solidFill>
                <a:latin typeface="Century Gothic"/>
                <a:sym typeface="Century Gothic"/>
              </a:rPr>
              <a:t>XHTML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(</a:t>
            </a:r>
            <a:r>
              <a:rPr lang="es-ES" sz="1600" b="1" dirty="0" err="1">
                <a:solidFill>
                  <a:srgbClr val="ACD433"/>
                </a:solidFill>
                <a:latin typeface="Century Gothic"/>
                <a:sym typeface="Century Gothic"/>
              </a:rPr>
              <a:t>eXtensive</a:t>
            </a:r>
            <a:r>
              <a:rPr lang="es-ES" sz="1600" b="1" dirty="0">
                <a:solidFill>
                  <a:srgbClr val="ACD433"/>
                </a:solidFill>
                <a:latin typeface="Century Gothic"/>
                <a:sym typeface="Century Gothic"/>
              </a:rPr>
              <a:t> </a:t>
            </a:r>
            <a:r>
              <a:rPr lang="es-ES" sz="1600" b="1" dirty="0" err="1">
                <a:solidFill>
                  <a:srgbClr val="ACD433"/>
                </a:solidFill>
                <a:latin typeface="Century Gothic"/>
                <a:sym typeface="Century Gothic"/>
              </a:rPr>
              <a:t>Hypertext</a:t>
            </a:r>
            <a:r>
              <a:rPr lang="es-ES" sz="1600" b="1" dirty="0">
                <a:solidFill>
                  <a:srgbClr val="ACD433"/>
                </a:solidFill>
                <a:latin typeface="Century Gothic"/>
                <a:sym typeface="Century Gothic"/>
              </a:rPr>
              <a:t> </a:t>
            </a:r>
            <a:r>
              <a:rPr lang="es-ES" sz="1600" b="1" dirty="0" err="1">
                <a:solidFill>
                  <a:srgbClr val="ACD433"/>
                </a:solidFill>
                <a:latin typeface="Century Gothic"/>
                <a:sym typeface="Century Gothic"/>
              </a:rPr>
              <a:t>Markup</a:t>
            </a:r>
            <a:r>
              <a:rPr lang="es-ES" sz="1600" b="1" dirty="0">
                <a:solidFill>
                  <a:srgbClr val="ACD433"/>
                </a:solidFill>
                <a:latin typeface="Century Gothic"/>
                <a:sym typeface="Century Gothic"/>
              </a:rPr>
              <a:t> </a:t>
            </a:r>
            <a:r>
              <a:rPr lang="es-ES" sz="1600" b="1" dirty="0" err="1">
                <a:solidFill>
                  <a:srgbClr val="ACD433"/>
                </a:solidFill>
                <a:latin typeface="Century Gothic"/>
                <a:sym typeface="Century Gothic"/>
              </a:rPr>
              <a:t>Language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)</a:t>
            </a:r>
          </a:p>
          <a:p>
            <a:pPr marL="990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Incluía las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sym typeface="Century Gothic"/>
              </a:rPr>
              <a:t>posibilidades del XML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y la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sym typeface="Century Gothic"/>
              </a:rPr>
              <a:t>filosofía del HTML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.</a:t>
            </a:r>
          </a:p>
          <a:p>
            <a:pPr marL="990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Se presentó como la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  <a:sym typeface="Century Gothic"/>
              </a:rPr>
              <a:t>evolución del HTML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, pero:</a:t>
            </a:r>
          </a:p>
          <a:p>
            <a:pPr marL="1341438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Requería un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esfuerzo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de los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desarrolladores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para adaptarse, se fue abandonando su uso.</a:t>
            </a:r>
          </a:p>
          <a:p>
            <a:pPr marL="1341438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W3C aceptó la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coexistencia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de los dos lenguajes: </a:t>
            </a:r>
            <a:r>
              <a:rPr lang="es-ES" sz="1600" b="1" dirty="0" err="1">
                <a:solidFill>
                  <a:schemeClr val="accent6"/>
                </a:solidFill>
                <a:latin typeface="Century Gothic"/>
                <a:sym typeface="Century Gothic"/>
              </a:rPr>
              <a:t>XHTML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sym typeface="Century Gothic"/>
              </a:rPr>
              <a:t> y HTML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40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2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¿Contendrá un documento escrito en XML información acerca del tipo de letra (Arial, Times, etc.) en el que debe mostrarse un párrafo determinado? Razone la respuesta.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16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48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3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 generales de los lenguajes de marcado</a:t>
            </a:r>
          </a:p>
        </p:txBody>
      </p:sp>
    </p:spTree>
    <p:extLst>
      <p:ext uri="{BB962C8B-B14F-4D97-AF65-F5344CB8AC3E}">
        <p14:creationId xmlns:p14="http://schemas.microsoft.com/office/powerpoint/2010/main" val="6867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3"/>
            </a:pPr>
            <a:r>
              <a:rPr lang="es-ES" dirty="0"/>
              <a:t>Características generales de los lenguajes de marcado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18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358571"/>
            <a:ext cx="10227749" cy="43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sz="1400" b="1" dirty="0">
                <a:solidFill>
                  <a:schemeClr val="accent1"/>
                </a:solidFill>
              </a:rPr>
              <a:t>Combinan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s-ES" sz="1400" b="1" dirty="0">
                <a:solidFill>
                  <a:schemeClr val="accent4"/>
                </a:solidFill>
              </a:rPr>
              <a:t>información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contenida en un documento (por lo general, texto) con </a:t>
            </a:r>
            <a:r>
              <a:rPr lang="es-ES" sz="1400" b="1" dirty="0">
                <a:solidFill>
                  <a:schemeClr val="accent4"/>
                </a:solidFill>
              </a:rPr>
              <a:t>marcas o indicaciones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relacionadas con su </a:t>
            </a:r>
            <a:r>
              <a:rPr lang="es-ES" sz="1400" b="1" dirty="0">
                <a:solidFill>
                  <a:schemeClr val="accent5"/>
                </a:solidFill>
              </a:rPr>
              <a:t>estructura o la forma de representarlo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B31166"/>
              </a:buClr>
              <a:buNone/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propio </a:t>
            </a:r>
            <a:r>
              <a:rPr lang="es-ES" sz="1400" b="1" dirty="0">
                <a:solidFill>
                  <a:schemeClr val="accent1"/>
                </a:solidFill>
              </a:rPr>
              <a:t>lenguaje de marcas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 el que </a:t>
            </a:r>
            <a:r>
              <a:rPr lang="es-ES" sz="1400" b="1" dirty="0">
                <a:solidFill>
                  <a:schemeClr val="accent1"/>
                </a:solidFill>
              </a:rPr>
              <a:t>especifica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 </a:t>
            </a:r>
            <a:r>
              <a:rPr lang="es-ES" sz="1400" b="1" dirty="0">
                <a:solidFill>
                  <a:schemeClr val="accent4"/>
                </a:solidFill>
              </a:rPr>
              <a:t>tipos de etiquetas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 se pueden emplear.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qué </a:t>
            </a:r>
            <a:r>
              <a:rPr lang="es-ES" sz="1400" b="1" dirty="0">
                <a:solidFill>
                  <a:schemeClr val="accent4"/>
                </a:solidFill>
              </a:rPr>
              <a:t>lugares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pueden colocarse.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</a:t>
            </a:r>
            <a:r>
              <a:rPr lang="es-ES" sz="1400" b="1" dirty="0">
                <a:solidFill>
                  <a:schemeClr val="accent4"/>
                </a:solidFill>
              </a:rPr>
              <a:t>significado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tiene cada una de ellas.</a:t>
            </a:r>
          </a:p>
          <a:p>
            <a:pPr marL="457200" lvl="1" indent="0">
              <a:spcBef>
                <a:spcPts val="0"/>
              </a:spcBef>
              <a:buClr>
                <a:srgbClr val="B31166"/>
              </a:buClr>
              <a:buNone/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diferencia de otros lenguajes de programación, los lenguajes de marcas </a:t>
            </a:r>
            <a:r>
              <a:rPr lang="es-ES" sz="1400" b="1" dirty="0">
                <a:solidFill>
                  <a:schemeClr val="accent1"/>
                </a:solidFill>
              </a:rPr>
              <a:t>carecen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s-ES" sz="1400" b="1" dirty="0">
                <a:solidFill>
                  <a:schemeClr val="accent4"/>
                </a:solidFill>
              </a:rPr>
              <a:t>variables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s-ES" sz="1400" b="1" dirty="0">
                <a:solidFill>
                  <a:schemeClr val="accent4"/>
                </a:solidFill>
              </a:rPr>
              <a:t>funciones aritméticas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B31166"/>
              </a:buClr>
              <a:buNone/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presencia de </a:t>
            </a:r>
            <a:r>
              <a:rPr lang="es-ES" sz="1400" b="1" dirty="0">
                <a:solidFill>
                  <a:schemeClr val="accent1"/>
                </a:solidFill>
              </a:rPr>
              <a:t>etiquetas intercaladas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un documento escrito con lenguaje de marcas </a:t>
            </a:r>
            <a:r>
              <a:rPr lang="es-ES" sz="1400" b="1" dirty="0">
                <a:solidFill>
                  <a:schemeClr val="accent4"/>
                </a:solidFill>
              </a:rPr>
              <a:t>refleja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inequívocamente su </a:t>
            </a:r>
            <a:r>
              <a:rPr lang="es-ES" sz="1400" b="1" dirty="0">
                <a:solidFill>
                  <a:schemeClr val="accent4"/>
                </a:solidFill>
              </a:rPr>
              <a:t>estructura y jerarquía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B31166"/>
              </a:buClr>
              <a:buNone/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 </a:t>
            </a:r>
            <a:r>
              <a:rPr lang="es-ES" sz="1400" b="1" dirty="0">
                <a:solidFill>
                  <a:schemeClr val="accent1"/>
                </a:solidFill>
              </a:rPr>
              <a:t>programas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</a:t>
            </a:r>
            <a:r>
              <a:rPr lang="es-ES" sz="1400" b="1" dirty="0">
                <a:solidFill>
                  <a:schemeClr val="accent1"/>
                </a:solidFill>
              </a:rPr>
              <a:t>interpretan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los documentos escritos con lenguajes de marcas </a:t>
            </a:r>
            <a:r>
              <a:rPr lang="es-ES" sz="1400" b="1" dirty="0">
                <a:solidFill>
                  <a:schemeClr val="accent4"/>
                </a:solidFill>
              </a:rPr>
              <a:t>no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suelen </a:t>
            </a:r>
            <a:r>
              <a:rPr lang="es-ES" sz="1400" b="1" dirty="0">
                <a:solidFill>
                  <a:schemeClr val="accent4"/>
                </a:solidFill>
              </a:rPr>
              <a:t>mostrar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 </a:t>
            </a:r>
            <a:r>
              <a:rPr lang="es-ES" sz="1400" b="1" dirty="0">
                <a:solidFill>
                  <a:schemeClr val="accent4"/>
                </a:solidFill>
              </a:rPr>
              <a:t>usuario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las </a:t>
            </a:r>
            <a:r>
              <a:rPr lang="es-ES" sz="1400" b="1" dirty="0">
                <a:solidFill>
                  <a:schemeClr val="accent4"/>
                </a:solidFill>
              </a:rPr>
              <a:t>etiquetas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propiamente dichas, ya que este suele estar interesado en </a:t>
            </a:r>
            <a:r>
              <a:rPr lang="es-ES" sz="1400" b="1" dirty="0">
                <a:solidFill>
                  <a:schemeClr val="accent5"/>
                </a:solidFill>
              </a:rPr>
              <a:t>visualizar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únicamente el propio </a:t>
            </a:r>
            <a:r>
              <a:rPr lang="es-ES" sz="1400" b="1" dirty="0">
                <a:solidFill>
                  <a:schemeClr val="accent5"/>
                </a:solidFill>
              </a:rPr>
              <a:t>contenido del documento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B31166"/>
              </a:buClr>
              <a:buNone/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Fundamentalmente, existen </a:t>
            </a:r>
            <a:r>
              <a:rPr lang="es-ES" sz="1400" b="1" dirty="0">
                <a:solidFill>
                  <a:schemeClr val="accent1"/>
                </a:solidFill>
              </a:rPr>
              <a:t>tres términos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 se suelen usar para describir las partes de un documento escrito con lenguajes de marcas: las </a:t>
            </a:r>
            <a:r>
              <a:rPr lang="es-ES" sz="1400" b="1" dirty="0">
                <a:solidFill>
                  <a:schemeClr val="accent4"/>
                </a:solidFill>
              </a:rPr>
              <a:t>etiquetas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los </a:t>
            </a:r>
            <a:r>
              <a:rPr lang="es-ES" sz="1400" b="1" dirty="0">
                <a:solidFill>
                  <a:schemeClr val="accent4"/>
                </a:solidFill>
              </a:rPr>
              <a:t>elementos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los </a:t>
            </a:r>
            <a:r>
              <a:rPr lang="es-ES" sz="1400" b="1" dirty="0">
                <a:solidFill>
                  <a:schemeClr val="accent4"/>
                </a:solidFill>
              </a:rPr>
              <a:t>atributos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24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1877904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RECUERDE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lenguajes de marcado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lenguajes de marcas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se pueden definir como una manera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codificar documentos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donde,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junto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con 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texto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se establecen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etiquetas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marcas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anotaciones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contienen información relacionada con la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estructura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del texto, su forma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visualización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11197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"/>
          <p:cNvSpPr txBox="1">
            <a:spLocks noGrp="1"/>
          </p:cNvSpPr>
          <p:nvPr>
            <p:ph type="title"/>
          </p:nvPr>
        </p:nvSpPr>
        <p:spPr>
          <a:xfrm>
            <a:off x="1139189" y="1828800"/>
            <a:ext cx="322786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s-ES" sz="2800" dirty="0"/>
              <a:t>CAPÍTULO 2</a:t>
            </a:r>
            <a:br>
              <a:rPr lang="es-ES" sz="2800" dirty="0"/>
            </a:br>
            <a:r>
              <a:rPr lang="es-ES" sz="2800" dirty="0"/>
              <a:t>Índice</a:t>
            </a:r>
            <a:endParaRPr dirty="0"/>
          </a:p>
        </p:txBody>
      </p:sp>
      <p:sp>
        <p:nvSpPr>
          <p:cNvPr id="539" name="Google Shape;539;p2"/>
          <p:cNvSpPr txBox="1">
            <a:spLocks noGrp="1"/>
          </p:cNvSpPr>
          <p:nvPr>
            <p:ph type="body" idx="1"/>
          </p:nvPr>
        </p:nvSpPr>
        <p:spPr>
          <a:xfrm>
            <a:off x="5591960" y="1063416"/>
            <a:ext cx="5774978" cy="48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Introducción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Origen de los lenguajes de marcado generales: SGML u XML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Características generales de los lenguajes de marcado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Estructura general de un documento con lenguaje de marcado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Documentos válidos y bien formados. Esquemas</a:t>
            </a:r>
          </a:p>
          <a:p>
            <a:pPr marL="342900" lvl="0" indent="-342900">
              <a:spcBef>
                <a:spcPts val="0"/>
              </a:spcBef>
              <a:buFont typeface="Century Gothic"/>
              <a:buAutoNum type="arabicPeriod"/>
            </a:pPr>
            <a:r>
              <a:rPr lang="es-ES" dirty="0">
                <a:solidFill>
                  <a:schemeClr val="accent1"/>
                </a:solidFill>
              </a:rPr>
              <a:t>Resumen</a:t>
            </a:r>
          </a:p>
          <a:p>
            <a:pPr marL="0" lvl="0" indent="0">
              <a:spcBef>
                <a:spcPts val="0"/>
              </a:spcBef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s-ES" dirty="0">
                <a:solidFill>
                  <a:schemeClr val="accent1"/>
                </a:solidFill>
              </a:rPr>
              <a:t>EJERCICIOS DE REPASO Y AUTOEVALUACIÓN</a:t>
            </a:r>
            <a:endParaRPr dirty="0"/>
          </a:p>
        </p:txBody>
      </p:sp>
      <p:sp>
        <p:nvSpPr>
          <p:cNvPr id="540" name="Google Shape;540;p2"/>
          <p:cNvSpPr txBox="1">
            <a:spLocks noGrp="1"/>
          </p:cNvSpPr>
          <p:nvPr>
            <p:ph type="body" idx="2"/>
          </p:nvPr>
        </p:nvSpPr>
        <p:spPr>
          <a:xfrm>
            <a:off x="1139189" y="3662199"/>
            <a:ext cx="2793158" cy="9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/>
              <a:t>UF1841</a:t>
            </a:r>
            <a:endParaRPr dirty="0"/>
          </a:p>
        </p:txBody>
      </p:sp>
      <p:sp>
        <p:nvSpPr>
          <p:cNvPr id="541" name="Google Shape;541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3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20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Fuente: Manual UF1841. IC Editorial, 2023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552;p3">
            <a:extLst>
              <a:ext uri="{FF2B5EF4-FFF2-40B4-BE49-F238E27FC236}">
                <a16:creationId xmlns:a16="http://schemas.microsoft.com/office/drawing/2014/main" id="{990F0056-D1A1-2A76-1B78-ABAC48A5D60D}"/>
              </a:ext>
            </a:extLst>
          </p:cNvPr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4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Estructura general de un documento con lenguaje de marcado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4.1. Metadatos e instrucciones de proceso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.2. Codificación de caracteres. Caracteres especiales (escape)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4.3. Etiquetas o marcas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4.4. Elementos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4.5. Atributos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4.6. Comentarios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47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4"/>
            </a:pPr>
            <a:r>
              <a:rPr lang="es-ES" dirty="0"/>
              <a:t>Estructura general de un documento con lenguaje de marcado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21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712720"/>
            <a:ext cx="10227749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Partes de un documento escrito con lenguaje de marcado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Metadatos e instrucciones del proceso.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Codificación de caracteres. Caracteres especiales (escape).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Etiquetas o marcas.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Atributos.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Comentarios.</a:t>
            </a:r>
          </a:p>
        </p:txBody>
      </p:sp>
    </p:spTree>
    <p:extLst>
      <p:ext uri="{BB962C8B-B14F-4D97-AF65-F5344CB8AC3E}">
        <p14:creationId xmlns:p14="http://schemas.microsoft.com/office/powerpoint/2010/main" val="292731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4.1. Metadatos e instrucciones de proceso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Metadatos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647016"/>
            <a:ext cx="8825659" cy="3711624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Metadatos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</a:rPr>
              <a:t>información complementaria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(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  <a:ea typeface="Century Gothic"/>
              </a:rPr>
              <a:t>metainformación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) que se puede incluir dentro de los documentos escritos con lenguaje de marcas (y en muchos más tipos de archivos), la cual está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</a:rPr>
              <a:t>relacionada con el documento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en sí.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Ej.: 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Nombre del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desarrollador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la página.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Nombres de las </a:t>
            </a:r>
            <a:r>
              <a:rPr lang="es-ES" sz="16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aplicaciones informáticas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utilizadas en el desarrollo de la página.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Temática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la web.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Palabras clave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relacionadas con el contenido de las página (que podrán ser utilizadas por los buscadores).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chemeClr val="accent4"/>
                </a:solidFill>
                <a:latin typeface="Century Gothic"/>
                <a:sym typeface="Century Gothic"/>
              </a:rPr>
              <a:t>Etiqueta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sym typeface="Century Gothic"/>
              </a:rPr>
              <a:t> para incluir metainformación: </a:t>
            </a:r>
            <a:r>
              <a:rPr lang="es-ES" sz="1600" b="1" dirty="0">
                <a:solidFill>
                  <a:srgbClr val="00B0F0"/>
                </a:solidFill>
                <a:latin typeface="Century Gothic"/>
                <a:sym typeface="Century Gothic"/>
              </a:rPr>
              <a:t>&lt;meta&gt;</a:t>
            </a:r>
          </a:p>
        </p:txBody>
      </p:sp>
    </p:spTree>
    <p:extLst>
      <p:ext uri="{BB962C8B-B14F-4D97-AF65-F5344CB8AC3E}">
        <p14:creationId xmlns:p14="http://schemas.microsoft.com/office/powerpoint/2010/main" val="83004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4.1. Metadatos e instrucciones de proceso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Instrucciones de proceso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647016"/>
            <a:ext cx="8825659" cy="3711624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Instrucciones de proceso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</a:rPr>
              <a:t>indican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 al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</a:rPr>
              <a:t>programa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 correspondiente, la manera en la que debe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</a:rPr>
              <a:t>interpretar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 el documento en cuestión.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Ej.: en los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documentos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escritos en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XML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es necesario incluir la instrucción de proceso que consiste en la declaración de documento XML. Por ejemplo,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6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Las declaraciones de proceso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empiezan  por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s-ES" sz="1600" b="1" dirty="0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&lt;?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y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terminan con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s-ES" sz="1600" b="1" dirty="0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?&gt;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Dentro de ellos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 primero que se indica es el </a:t>
            </a:r>
            <a:r>
              <a:rPr lang="es-ES" sz="1600" b="1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identificador de la instrucción 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s-ES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xml</a:t>
            </a:r>
            <a:r>
              <a:rPr lang="es-E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</a:p>
          <a:p>
            <a:pPr marL="990600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Después se van añadiendo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parámetros o argumentos 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que la instrucción soporte.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D1AB98-C830-4CF1-B1E4-6C2CAFBFF4F1}"/>
              </a:ext>
            </a:extLst>
          </p:cNvPr>
          <p:cNvSpPr txBox="1"/>
          <p:nvPr/>
        </p:nvSpPr>
        <p:spPr>
          <a:xfrm>
            <a:off x="3154680" y="2193766"/>
            <a:ext cx="3611880" cy="3385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entury Gothic" panose="020B0502020202020204" pitchFamily="34" charset="0"/>
              </a:rPr>
              <a:t>&lt;?</a:t>
            </a:r>
            <a:r>
              <a:rPr lang="es-ES" sz="1600" dirty="0" err="1">
                <a:latin typeface="Century Gothic" panose="020B0502020202020204" pitchFamily="34" charset="0"/>
              </a:rPr>
              <a:t>xml</a:t>
            </a:r>
            <a:r>
              <a:rPr lang="es-ES" sz="1600" dirty="0">
                <a:latin typeface="Century Gothic" panose="020B0502020202020204" pitchFamily="34" charset="0"/>
              </a:rPr>
              <a:t> versión=“1.0”?&gt;</a:t>
            </a:r>
          </a:p>
        </p:txBody>
      </p:sp>
    </p:spTree>
    <p:extLst>
      <p:ext uri="{BB962C8B-B14F-4D97-AF65-F5344CB8AC3E}">
        <p14:creationId xmlns:p14="http://schemas.microsoft.com/office/powerpoint/2010/main" val="28230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s-ES" dirty="0"/>
              <a:t>4.2. Codificación con caracteres. Caracteres especiales (escape)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Codificación con caracteres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53101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Codificación con caracteres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ea typeface="Century Gothic"/>
              </a:rPr>
              <a:t>convierte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 un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ea typeface="Century Gothic"/>
              </a:rPr>
              <a:t>carácter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 de un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ea typeface="Century Gothic"/>
              </a:rPr>
              <a:t>lenguaje natural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en un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ea typeface="Century Gothic"/>
              </a:rPr>
              <a:t>símbolo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 perteneciente a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ea typeface="Century Gothic"/>
              </a:rPr>
              <a:t>otro sistema de representación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(por ejemplo, un número).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Soluciona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problemas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almacenamiento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texto en computadoras y demás dispositivos.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Facilita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transmisión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través de redes de telecomunicación.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UTF-8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 codificación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compatible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nuestro idioma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(y de Europa Occidental).</a:t>
            </a:r>
          </a:p>
        </p:txBody>
      </p:sp>
    </p:spTree>
    <p:extLst>
      <p:ext uri="{BB962C8B-B14F-4D97-AF65-F5344CB8AC3E}">
        <p14:creationId xmlns:p14="http://schemas.microsoft.com/office/powerpoint/2010/main" val="129564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s-ES" dirty="0"/>
              <a:t>4.2. Codificación con caracteres. Caracteres especiales (escape)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Caracteres especiales (escape)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53101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Caracteres especiales (escape)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</a:rPr>
              <a:t>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aseguran que una página se ve correctamente en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ea typeface="Century Gothic"/>
              </a:rPr>
              <a:t>cualquier ordenador del mundo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</a:rPr>
              <a:t>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Ej.: en HTML existen dos formas de incluir los caracteres especiales: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Mediante un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número decimal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(el número decimal corresponde al carácter que se quiera incluir), siguiendo la sintaxis: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Mediante un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 mnemotécnico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siguiendo la sintaxis.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D76A8A-41B4-411F-8E2A-5694D20CB19C}"/>
              </a:ext>
            </a:extLst>
          </p:cNvPr>
          <p:cNvSpPr txBox="1"/>
          <p:nvPr/>
        </p:nvSpPr>
        <p:spPr>
          <a:xfrm>
            <a:off x="3761843" y="2847395"/>
            <a:ext cx="3611880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&amp;#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 numero del carácter +</a:t>
            </a:r>
            <a:r>
              <a:rPr lang="es-ES" sz="1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;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AAD919-58E6-45A1-93EE-B79612B499B8}"/>
              </a:ext>
            </a:extLst>
          </p:cNvPr>
          <p:cNvSpPr txBox="1"/>
          <p:nvPr/>
        </p:nvSpPr>
        <p:spPr>
          <a:xfrm>
            <a:off x="3761843" y="3974361"/>
            <a:ext cx="3611880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&amp;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 número del carácter +</a:t>
            </a:r>
            <a:r>
              <a:rPr lang="es-ES" sz="1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;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0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3D79D7-0307-4121-B9B6-1595AC63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15" y="129540"/>
            <a:ext cx="4689770" cy="65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4" name="Google Shape;642;p7">
            <a:extLst>
              <a:ext uri="{FF2B5EF4-FFF2-40B4-BE49-F238E27FC236}">
                <a16:creationId xmlns:a16="http://schemas.microsoft.com/office/drawing/2014/main" id="{289F76B1-5DBA-4A16-9D64-9019663E3FB5}"/>
              </a:ext>
            </a:extLst>
          </p:cNvPr>
          <p:cNvSpPr/>
          <p:nvPr/>
        </p:nvSpPr>
        <p:spPr>
          <a:xfrm>
            <a:off x="1186663" y="1345352"/>
            <a:ext cx="8825659" cy="4567767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EJEMPLO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Texto normal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lang="es-ES" sz="1800" b="1" dirty="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Texto con caracteres especiales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8E9B3C-305C-4CB4-9ACF-41B53C3728AF}"/>
              </a:ext>
            </a:extLst>
          </p:cNvPr>
          <p:cNvSpPr txBox="1"/>
          <p:nvPr/>
        </p:nvSpPr>
        <p:spPr>
          <a:xfrm>
            <a:off x="2179678" y="2390195"/>
            <a:ext cx="4343670" cy="3385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La taza de té estaba demasiado fría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3388F8C-1B0F-4AEA-AB88-86265C6EB35B}"/>
              </a:ext>
            </a:extLst>
          </p:cNvPr>
          <p:cNvSpPr txBox="1"/>
          <p:nvPr/>
        </p:nvSpPr>
        <p:spPr>
          <a:xfrm>
            <a:off x="2179678" y="3629235"/>
            <a:ext cx="7269122" cy="3385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La taza de </a:t>
            </a:r>
            <a:r>
              <a:rPr lang="es-E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</a:t>
            </a:r>
            <a:r>
              <a:rPr lang="es-ES" sz="16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&amp;eacute</a:t>
            </a:r>
            <a:r>
              <a:rPr lang="es-ES" sz="1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;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estaba demasiado </a:t>
            </a:r>
            <a:r>
              <a:rPr lang="es-E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fr</a:t>
            </a:r>
            <a:r>
              <a:rPr lang="es-ES" sz="16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&amp;iacute;</a:t>
            </a:r>
            <a:r>
              <a:rPr lang="es-E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128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6;p54">
            <a:extLst>
              <a:ext uri="{FF2B5EF4-FFF2-40B4-BE49-F238E27FC236}">
                <a16:creationId xmlns:a16="http://schemas.microsoft.com/office/drawing/2014/main" id="{EF7B58C1-2AD4-4D25-8993-ED0182C703EA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Font typeface="Noto Sans Symbols"/>
              <a:buChar char="►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Está realizando una página web en la que desea incluir un párrafo utilizando los caracteres especiales de la tabla anterior. El texto es el siguiente: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lang="es-ES" dirty="0">
                <a:solidFill>
                  <a:srgbClr val="FFFFFF"/>
                </a:solidFill>
              </a:rPr>
              <a:t>Las etiquetas están constituidas por una serie de códigos “encerrados” dentro de dos signos: “&lt;“y”&gt;”. Cuando se trate de una etiqueta de cierre, es necesario añadir el carácter “/” justo después del signo “&lt;“.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lang="es-ES" dirty="0">
                <a:solidFill>
                  <a:srgbClr val="FFFFFF"/>
                </a:solidFill>
              </a:rPr>
              <a:t>Escriba el texto tal y como lo incluiría en el documento web en cuestión.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lang="es-ES" dirty="0">
                <a:solidFill>
                  <a:srgbClr val="FFFFFF"/>
                </a:solidFill>
              </a:rPr>
              <a:t>Nota: utilice preferiblemente códigos decimales.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1065;p54">
            <a:extLst>
              <a:ext uri="{FF2B5EF4-FFF2-40B4-BE49-F238E27FC236}">
                <a16:creationId xmlns:a16="http://schemas.microsoft.com/office/drawing/2014/main" id="{DD5DE985-8896-4C25-A9F0-D2B6D824A93D}"/>
              </a:ext>
            </a:extLst>
          </p:cNvPr>
          <p:cNvSpPr txBox="1">
            <a:spLocks/>
          </p:cNvSpPr>
          <p:nvPr/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  <a:tabLst/>
              <a:defRPr/>
            </a:pPr>
            <a:r>
              <a:rPr kumimoji="0" lang="es-ES" sz="42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sym typeface="Century Gothic"/>
              </a:rPr>
              <a:t>Aplicación práctica 1</a:t>
            </a:r>
          </a:p>
        </p:txBody>
      </p:sp>
    </p:spTree>
    <p:extLst>
      <p:ext uri="{BB962C8B-B14F-4D97-AF65-F5344CB8AC3E}">
        <p14:creationId xmlns:p14="http://schemas.microsoft.com/office/powerpoint/2010/main" val="3336095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4" name="Google Shape;642;p7">
            <a:extLst>
              <a:ext uri="{FF2B5EF4-FFF2-40B4-BE49-F238E27FC236}">
                <a16:creationId xmlns:a16="http://schemas.microsoft.com/office/drawing/2014/main" id="{289F76B1-5DBA-4A16-9D64-9019663E3FB5}"/>
              </a:ext>
            </a:extLst>
          </p:cNvPr>
          <p:cNvSpPr/>
          <p:nvPr/>
        </p:nvSpPr>
        <p:spPr>
          <a:xfrm>
            <a:off x="1186663" y="1345352"/>
            <a:ext cx="8825659" cy="4567767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SOLUCIÓN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Las etiquetas est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á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 constituidas por una serie de c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ó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digos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encerrados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dentro de dos signos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“&lt;“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y”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&gt;”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Cuando se trate de una etiqueta de cierre, es necesario a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ñ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adir el car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á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cter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justo despu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é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 del signo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“&lt;“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1E4F5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Las etiquetas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est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&amp;#225;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constituidas por una serie de c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&amp;#243;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digos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</a:t>
            </a:r>
            <a:r>
              <a:rPr lang="es-ES" sz="1800" b="1" dirty="0" err="1">
                <a:solidFill>
                  <a:srgbClr val="00B0F0"/>
                </a:solidFill>
                <a:latin typeface="Century Gothic"/>
              </a:rPr>
              <a:t>quot</a:t>
            </a:r>
            <a:r>
              <a:rPr lang="es-ES" sz="1800" b="1" dirty="0">
                <a:solidFill>
                  <a:srgbClr val="00B0F0"/>
                </a:solidFill>
                <a:latin typeface="Century Gothic"/>
              </a:rPr>
              <a:t>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encerrados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dentro de dos signos: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;&amp;</a:t>
            </a:r>
            <a:r>
              <a:rPr lang="es-ES" sz="1800" b="1" dirty="0">
                <a:solidFill>
                  <a:srgbClr val="00B0F0"/>
                </a:solidFill>
                <a:latin typeface="Century Gothic"/>
              </a:rPr>
              <a:t>l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t;&amp;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y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gt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 Cuando se trate de una etiqueta de cierre, es necesario a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&amp;#241;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adir el car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&amp;#225;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cter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/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 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justo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despu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&amp;#233;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del signo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;&amp;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quot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;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endParaRPr lang="es-ES" sz="18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Nota:	&amp; pulsa Mayús+6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	# pulsa AltGr+3	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96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Century Gothic"/>
              <a:buAutoNum type="arabicPeriod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Introducción</a:t>
            </a:r>
            <a:endParaRPr sz="3600" b="0" i="0" u="none" strike="noStrike" cap="none" dirty="0">
              <a:solidFill>
                <a:srgbClr val="EF53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3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Escriba de nuevo el texto de la aplicación práctica anterior utilizando preferiblemente nombres mnemotécnicos.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30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397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4.3. Etiquetas o marcas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Caracteres especiales (escape)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261634" y="486996"/>
            <a:ext cx="8825659" cy="353101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Etiqueta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kumimoji="0" lang="es-ES" sz="1800" b="1" i="1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) 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marca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directiva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texto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 que va “encerrado”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entre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 el símbolo menor que (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&lt;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) y el símbolo mayor que(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&gt;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).</a:t>
            </a:r>
            <a:endParaRPr lang="es-ES" sz="18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  <a:ea typeface="Century Gothic"/>
            </a:endParaRP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etiquetas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990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Inicio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Ej.: </a:t>
            </a:r>
            <a:r>
              <a:rPr lang="es-ES" sz="1800" b="1" dirty="0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</a:t>
            </a:r>
            <a:r>
              <a:rPr lang="es-ES" sz="1800" b="1" dirty="0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</a:p>
          <a:p>
            <a:pPr marL="990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Fin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 E.: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&lt;/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nombre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igual que apertura pero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 el carácter / antes del nombre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Afectan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al texto (y otras directivas) que se encuentran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dentro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de su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apertura y cierre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.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Etiquetas que no requieren apertura y cierre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: se les añade el </a:t>
            </a:r>
            <a:r>
              <a:rPr lang="es-ES" sz="1800" b="1" dirty="0">
                <a:solidFill>
                  <a:srgbClr val="00B0F0"/>
                </a:solidFill>
                <a:latin typeface="Century Gothic"/>
                <a:sym typeface="Century Gothic"/>
              </a:rPr>
              <a:t>carácter / antes de &gt;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.</a:t>
            </a:r>
            <a:r>
              <a:rPr lang="es-ES" sz="1800" b="1" dirty="0">
                <a:solidFill>
                  <a:srgbClr val="00B0F0"/>
                </a:solidFill>
                <a:latin typeface="Century Gothic"/>
                <a:sym typeface="Century Gothic"/>
              </a:rPr>
              <a:t>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Ej.: &lt;</a:t>
            </a:r>
            <a:r>
              <a:rPr lang="es-E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br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/&gt; (salto de línea), &lt;</a:t>
            </a:r>
            <a:r>
              <a:rPr lang="es-E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img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/&gt; (imagen), &lt;meta/&gt; (metadatos), etc.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312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4295376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RECUERDE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+mj-lt"/>
              <a:buAutoNum type="arabicParenR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En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XML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no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existen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elementos predefinidos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.</a:t>
            </a:r>
          </a:p>
          <a:p>
            <a:pPr marL="9906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El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D53DD0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desarrollador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puede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D53DD0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crear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(siguiendo ciertas reglas) su propio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D53DD0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lenguaje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y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D53DD0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vocabulario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 para el formateo de la información contenida en los documentos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9E80B7-2C62-47FE-A33C-2F5F43C652C0}"/>
              </a:ext>
            </a:extLst>
          </p:cNvPr>
          <p:cNvSpPr txBox="1"/>
          <p:nvPr/>
        </p:nvSpPr>
        <p:spPr>
          <a:xfrm>
            <a:off x="2329599" y="3756093"/>
            <a:ext cx="2952010" cy="138499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HTML</a:t>
            </a:r>
          </a:p>
          <a:p>
            <a:endParaRPr lang="es-ES" dirty="0">
              <a:latin typeface="Century Gothic" panose="020B0502020202020204" pitchFamily="34" charset="0"/>
            </a:endParaRPr>
          </a:p>
          <a:p>
            <a:r>
              <a:rPr lang="es-ES" dirty="0">
                <a:latin typeface="Century Gothic" panose="020B0502020202020204" pitchFamily="34" charset="0"/>
              </a:rPr>
              <a:t>&lt;p&gt;Nombre:&lt;/p&gt;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&lt;p&gt;Ramón&lt;/&gt;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&lt;p&gt;Primer apellido:&lt;/p&gt;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&lt;p&gt;Guerrero&lt;/p&gt;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E187ED-FC6F-4369-83DB-D7399CCAEB60}"/>
              </a:ext>
            </a:extLst>
          </p:cNvPr>
          <p:cNvSpPr txBox="1"/>
          <p:nvPr/>
        </p:nvSpPr>
        <p:spPr>
          <a:xfrm>
            <a:off x="5559514" y="3756093"/>
            <a:ext cx="4249873" cy="9541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XML</a:t>
            </a:r>
          </a:p>
          <a:p>
            <a:endParaRPr lang="es-ES" dirty="0">
              <a:latin typeface="Century Gothic" panose="020B0502020202020204" pitchFamily="34" charset="0"/>
            </a:endParaRPr>
          </a:p>
          <a:p>
            <a:r>
              <a:rPr lang="es-ES" dirty="0">
                <a:latin typeface="Century Gothic" panose="020B0502020202020204" pitchFamily="34" charset="0"/>
              </a:rPr>
              <a:t>&lt;nombre&gt;Ramón&lt;/nombre&gt;</a:t>
            </a:r>
          </a:p>
          <a:p>
            <a:r>
              <a:rPr lang="es-ES" dirty="0">
                <a:latin typeface="Century Gothic" panose="020B0502020202020204" pitchFamily="34" charset="0"/>
              </a:rPr>
              <a:t>&lt;</a:t>
            </a:r>
            <a:r>
              <a:rPr lang="es-ES" dirty="0" err="1">
                <a:latin typeface="Century Gothic" panose="020B0502020202020204" pitchFamily="34" charset="0"/>
              </a:rPr>
              <a:t>primer_apellido</a:t>
            </a:r>
            <a:r>
              <a:rPr lang="es-ES" dirty="0">
                <a:latin typeface="Century Gothic" panose="020B0502020202020204" pitchFamily="34" charset="0"/>
              </a:rPr>
              <a:t>&gt;Guerrero&lt;/</a:t>
            </a:r>
            <a:r>
              <a:rPr lang="es-ES" dirty="0" err="1">
                <a:latin typeface="Century Gothic" panose="020B0502020202020204" pitchFamily="34" charset="0"/>
              </a:rPr>
              <a:t>primer_apellido</a:t>
            </a:r>
            <a:r>
              <a:rPr lang="es-ES" dirty="0">
                <a:latin typeface="Century Gothic" panose="020B0502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1922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4.4. Elementos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Elementos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261634" y="827623"/>
            <a:ext cx="8825659" cy="319039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Elementos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estructuras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 partir de las cuales se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organizará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del documento y las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acciones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que se ejecutarán cuando el navegador lo interprete.</a:t>
            </a: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Constan de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8985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Etiqueta de inicio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8985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Etiqueta de fin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8985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que se encuentre encerrado entre ambas.</a:t>
            </a:r>
          </a:p>
        </p:txBody>
      </p:sp>
    </p:spTree>
    <p:extLst>
      <p:ext uri="{BB962C8B-B14F-4D97-AF65-F5344CB8AC3E}">
        <p14:creationId xmlns:p14="http://schemas.microsoft.com/office/powerpoint/2010/main" val="2846226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4.4. Elementos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Diferencia entre etiqueta y elemento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261634" y="827623"/>
            <a:ext cx="8825659" cy="319039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En los documentos escritos con lenguaje de marcas es muy común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exista </a:t>
            </a:r>
            <a:r>
              <a:rPr lang="es-ES" sz="1600" b="1" dirty="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confusión entre etiqueta y elemento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625475" lvl="1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Ej.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En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ML:</a:t>
            </a: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&lt;nombre&gt;: etiqueta de apertura</a:t>
            </a: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&lt;/nombre&gt;: etiqueta de cierre</a:t>
            </a: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&lt;nombre&gt;Juan Fernández&lt;/nombre&gt;: elemento (nombre)</a:t>
            </a: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Juan Fernández: contenido del elemento nombre</a:t>
            </a:r>
            <a:endParaRPr kumimoji="0" lang="es-ES" sz="16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endParaRPr kumimoji="0" lang="es-ES" sz="16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90EB3A-49D4-4888-96B5-9E029612C301}"/>
              </a:ext>
            </a:extLst>
          </p:cNvPr>
          <p:cNvSpPr txBox="1"/>
          <p:nvPr/>
        </p:nvSpPr>
        <p:spPr>
          <a:xfrm>
            <a:off x="3549526" y="1945764"/>
            <a:ext cx="5045834" cy="3385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Century Gothic" panose="020B0502020202020204" pitchFamily="34" charset="0"/>
              </a:rPr>
              <a:t>&lt;nombre&gt;Juan Fernández&lt;/nombre&gt;</a:t>
            </a:r>
          </a:p>
        </p:txBody>
      </p:sp>
    </p:spTree>
    <p:extLst>
      <p:ext uri="{BB962C8B-B14F-4D97-AF65-F5344CB8AC3E}">
        <p14:creationId xmlns:p14="http://schemas.microsoft.com/office/powerpoint/2010/main" val="1602282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4.4. Elementos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Contenido de los elementos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245860" y="35143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567037"/>
            <a:ext cx="8825659" cy="319039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Los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elementos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los lenguajes de marcas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pueden contene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 tanto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texto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otros elementos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, e incluso que esté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vacío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ES" sz="1600" noProof="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kumimoji="0" lang="es-ES" sz="160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Ej.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únicamente texto</a:t>
            </a:r>
          </a:p>
          <a:p>
            <a:pPr marL="282575" lvl="1"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	Ej.: sin contenido (vacío)</a:t>
            </a:r>
          </a:p>
          <a:p>
            <a:pPr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sym typeface="Century Gothic"/>
            </a:endParaRPr>
          </a:p>
          <a:p>
            <a:pPr>
              <a:spcBef>
                <a:spcPts val="1000"/>
              </a:spcBef>
              <a:buClr>
                <a:srgbClr val="B31166"/>
              </a:buClr>
              <a:buSzPts val="1440"/>
              <a:defRPr/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	E.: elemento (datos) que contiene otros elementos (nombre y apellidos)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90EB3A-49D4-4888-96B5-9E029612C301}"/>
              </a:ext>
            </a:extLst>
          </p:cNvPr>
          <p:cNvSpPr txBox="1"/>
          <p:nvPr/>
        </p:nvSpPr>
        <p:spPr>
          <a:xfrm>
            <a:off x="2493092" y="1654697"/>
            <a:ext cx="7031908" cy="3385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entury Gothic" panose="020B0502020202020204" pitchFamily="34" charset="0"/>
              </a:rPr>
              <a:t>&lt;p&gt;Producto con el precio rebajado dada su escasa demanda&lt;/p&gt;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23A45A-A3B9-4358-89A4-3256D39DA614}"/>
              </a:ext>
            </a:extLst>
          </p:cNvPr>
          <p:cNvSpPr txBox="1"/>
          <p:nvPr/>
        </p:nvSpPr>
        <p:spPr>
          <a:xfrm>
            <a:off x="2493092" y="2390712"/>
            <a:ext cx="1118788" cy="3385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entury Gothic" panose="020B0502020202020204" pitchFamily="34" charset="0"/>
              </a:rPr>
              <a:t>&lt;p&gt;&lt;/p&gt;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BB7157-09F9-487C-8FF2-A6E30896D18C}"/>
              </a:ext>
            </a:extLst>
          </p:cNvPr>
          <p:cNvSpPr txBox="1"/>
          <p:nvPr/>
        </p:nvSpPr>
        <p:spPr>
          <a:xfrm>
            <a:off x="2493092" y="3205752"/>
            <a:ext cx="3953428" cy="1077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entury Gothic" panose="020B0502020202020204" pitchFamily="34" charset="0"/>
              </a:rPr>
              <a:t>&lt;datos&gt;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        &lt;nombre&gt;Juan&lt;/nombre&gt;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        &lt;apellido&gt;Fernández&lt;/apellido&gt;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&lt;/datos&gt;</a:t>
            </a:r>
          </a:p>
        </p:txBody>
      </p:sp>
    </p:spTree>
    <p:extLst>
      <p:ext uri="{BB962C8B-B14F-4D97-AF65-F5344CB8AC3E}">
        <p14:creationId xmlns:p14="http://schemas.microsoft.com/office/powerpoint/2010/main" val="2821468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4.4. Elementos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Errores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245860" y="35143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567037"/>
            <a:ext cx="8825659" cy="319039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Todos los elementos que se escriben con lenguaje de marcas deben abrirse y cerrarse con la etiqueta que los define:</a:t>
            </a:r>
            <a:endParaRPr lang="es-ES" sz="1600" noProof="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kumimoji="0" lang="es-ES" sz="160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kumimoji="0" lang="es-ES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Ej.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erróneo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BB7157-09F9-487C-8FF2-A6E30896D18C}"/>
              </a:ext>
            </a:extLst>
          </p:cNvPr>
          <p:cNvSpPr txBox="1"/>
          <p:nvPr/>
        </p:nvSpPr>
        <p:spPr>
          <a:xfrm>
            <a:off x="2405580" y="1809161"/>
            <a:ext cx="3690420" cy="1077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entury Gothic" panose="020B0502020202020204" pitchFamily="34" charset="0"/>
              </a:rPr>
              <a:t>&lt;datos&gt;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        &lt;nombre&gt;Juan&lt;/nombre&gt;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        &lt;apellido&gt;Fernández&lt;/datos&gt;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&lt;/apellido&gt;</a:t>
            </a:r>
          </a:p>
        </p:txBody>
      </p:sp>
    </p:spTree>
    <p:extLst>
      <p:ext uri="{BB962C8B-B14F-4D97-AF65-F5344CB8AC3E}">
        <p14:creationId xmlns:p14="http://schemas.microsoft.com/office/powerpoint/2010/main" val="3109310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4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Detecte y corrija los errores del siguiente fragmento de código XML: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37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D083CC-D3F1-8E26-356F-A86BE075116B}"/>
              </a:ext>
            </a:extLst>
          </p:cNvPr>
          <p:cNvSpPr txBox="1"/>
          <p:nvPr/>
        </p:nvSpPr>
        <p:spPr>
          <a:xfrm>
            <a:off x="2387600" y="2760133"/>
            <a:ext cx="4995333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&lt;coche&gt;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	&lt;km&gt;180.000&lt;/conductor&gt;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	&lt;conductor&gt;Juan&lt;/km&gt;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	&lt;precio&gt;12.000 €&lt;precio&gt;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&lt;/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vehiculo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3892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322594" y="1831104"/>
            <a:ext cx="8825659" cy="1877904"/>
          </a:xfrm>
          <a:prstGeom prst="roundRect">
            <a:avLst>
              <a:gd name="adj" fmla="val 1858"/>
            </a:avLst>
          </a:prstGeom>
          <a:noFill/>
          <a:ln w="28575">
            <a:solidFill>
              <a:srgbClr val="ACD433"/>
            </a:solidFill>
            <a:prstDash val="sysDot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IMPORTANTE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El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XML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es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sensible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al uso de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mayúsculas y minúsculas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ya que los trata como caracteres diferentes.</a:t>
            </a:r>
          </a:p>
          <a:p>
            <a:pPr marL="625475" marR="0" lvl="2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ts val="1440"/>
              <a:tabLst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Ej.: si definimos un elemento con el nombre de “ELEMENTO” no sería correcto “elemento”, “Elemento”, etc.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4.5. Atributos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53101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conjunto formado por un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nombre y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un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valor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que se localiza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etiqueta de inicio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del elemento.</a:t>
            </a: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par (nombre-valor) indica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alguna propiedad asociada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elemento en cuestión.</a:t>
            </a: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Ej.: </a:t>
            </a: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Los atributos que se definen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 de los elementos HTML se suelen incluir para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alterar el comportamiento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los mismos.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61FD42-A64A-427D-8E55-9BC533E99871}"/>
              </a:ext>
            </a:extLst>
          </p:cNvPr>
          <p:cNvSpPr txBox="1"/>
          <p:nvPr/>
        </p:nvSpPr>
        <p:spPr>
          <a:xfrm>
            <a:off x="1898732" y="2954074"/>
            <a:ext cx="7031908" cy="3385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entury Gothic" panose="020B0502020202020204" pitchFamily="34" charset="0"/>
              </a:rPr>
              <a:t>&lt;elemento propiedad1=“valor1”&gt;Contenido&lt;/elemento&gt;</a:t>
            </a:r>
          </a:p>
        </p:txBody>
      </p:sp>
    </p:spTree>
    <p:extLst>
      <p:ext uri="{BB962C8B-B14F-4D97-AF65-F5344CB8AC3E}">
        <p14:creationId xmlns:p14="http://schemas.microsoft.com/office/powerpoint/2010/main" val="330375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4</a:t>
            </a:fld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849880"/>
            <a:ext cx="10227749" cy="195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Lenguajes de marcado o lenguajes de marca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s-ES" b="1" dirty="0">
                <a:solidFill>
                  <a:schemeClr val="accent4"/>
                </a:solidFill>
              </a:rPr>
              <a:t>codificación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s-ES" b="1" dirty="0">
                <a:solidFill>
                  <a:schemeClr val="accent4"/>
                </a:solidFill>
              </a:rPr>
              <a:t>documentos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donde, junto con el </a:t>
            </a:r>
            <a:r>
              <a:rPr lang="es-ES" b="1" dirty="0">
                <a:solidFill>
                  <a:schemeClr val="accent5"/>
                </a:solidFill>
              </a:rPr>
              <a:t>texto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se establecen </a:t>
            </a:r>
            <a:r>
              <a:rPr lang="es-ES" b="1" dirty="0">
                <a:solidFill>
                  <a:schemeClr val="accent5"/>
                </a:solidFill>
              </a:rPr>
              <a:t>etiquetas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s-ES" b="1" dirty="0">
                <a:solidFill>
                  <a:schemeClr val="accent5"/>
                </a:solidFill>
              </a:rPr>
              <a:t>marcas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 </a:t>
            </a:r>
            <a:r>
              <a:rPr lang="es-ES" b="1" dirty="0">
                <a:solidFill>
                  <a:schemeClr val="accent5"/>
                </a:solidFill>
              </a:rPr>
              <a:t>anotaciones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contienen información relacionada con la </a:t>
            </a:r>
            <a:r>
              <a:rPr lang="es-ES" b="1" dirty="0">
                <a:solidFill>
                  <a:schemeClr val="accent6"/>
                </a:solidFill>
              </a:rPr>
              <a:t>estructura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dicho texto, su forma de </a:t>
            </a:r>
            <a:r>
              <a:rPr lang="es-ES" b="1" dirty="0">
                <a:solidFill>
                  <a:schemeClr val="accent6"/>
                </a:solidFill>
              </a:rPr>
              <a:t>visualización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51669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4"/>
          <p:cNvSpPr txBox="1">
            <a:spLocks noGrp="1"/>
          </p:cNvSpPr>
          <p:nvPr>
            <p:ph type="title"/>
          </p:nvPr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Actividad 5</a:t>
            </a:r>
            <a:endParaRPr dirty="0"/>
          </a:p>
        </p:txBody>
      </p:sp>
      <p:sp>
        <p:nvSpPr>
          <p:cNvPr id="1066" name="Google Shape;1066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s-ES" dirty="0"/>
              <a:t>Identifique los atributos (nombre y valor) del siguiente código HTML:</a:t>
            </a:r>
          </a:p>
          <a:p>
            <a:pPr marL="0" lvl="0" indent="0">
              <a:spcBef>
                <a:spcPts val="0"/>
              </a:spcBef>
              <a:buSzPts val="1600"/>
              <a:buNone/>
            </a:pPr>
            <a:endParaRPr lang="es-ES" dirty="0"/>
          </a:p>
        </p:txBody>
      </p:sp>
      <p:sp>
        <p:nvSpPr>
          <p:cNvPr id="1067" name="Google Shape;1067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40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D083CC-D3F1-8E26-356F-A86BE075116B}"/>
              </a:ext>
            </a:extLst>
          </p:cNvPr>
          <p:cNvSpPr txBox="1"/>
          <p:nvPr/>
        </p:nvSpPr>
        <p:spPr>
          <a:xfrm>
            <a:off x="2387600" y="2760133"/>
            <a:ext cx="69088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&lt;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div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=“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slide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” id=“slide_1”&gt;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	&lt;p 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=“párrafo”&gt;Esto es un párrafo&lt;/p&gt;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	&lt;p 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=“párrafo”&gt;Esto es otro párrafo&lt;/p&gt;</a:t>
            </a:r>
          </a:p>
          <a:p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&lt;/</a:t>
            </a:r>
            <a:r>
              <a:rPr lang="es-E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div</a:t>
            </a:r>
            <a:r>
              <a:rPr lang="es-E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3655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4.6. Comentarios</a:t>
            </a:r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2"/>
            <a:ext cx="8825659" cy="3531017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lang="es-ES" sz="1800" b="1" dirty="0">
                <a:solidFill>
                  <a:srgbClr val="B311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Comentarios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Arial"/>
                <a:sym typeface="Arial"/>
              </a:rPr>
              <a:t>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bloques de texto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que se pueden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en los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documentos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escritos con lenguajes de marcas y que son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ignorados por los programas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que visualizan el contenido de los mismos.</a:t>
            </a: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Empiezan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la cadena “</a:t>
            </a:r>
            <a:r>
              <a:rPr lang="es-ES" sz="1800" b="1" dirty="0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&lt;!--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</a:t>
            </a: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Terminan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la cadena “</a:t>
            </a:r>
            <a:r>
              <a:rPr lang="es-ES" sz="1800" b="1" dirty="0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--&gt;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</a:t>
            </a:r>
          </a:p>
          <a:p>
            <a:pPr marL="282575"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Ej.: </a:t>
            </a:r>
          </a:p>
          <a:p>
            <a:pPr marL="282575"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tabLst/>
              <a:defRPr/>
            </a:pPr>
            <a:endParaRPr lang="es-E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5475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Son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útiles para los desarrolladores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 pueden indicar anotaciones o aclaraciones en el código que escriben, sin que afecten al procesamiento del documento.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61FD42-A64A-427D-8E55-9BC533E99871}"/>
              </a:ext>
            </a:extLst>
          </p:cNvPr>
          <p:cNvSpPr txBox="1"/>
          <p:nvPr/>
        </p:nvSpPr>
        <p:spPr>
          <a:xfrm>
            <a:off x="2589715" y="3090446"/>
            <a:ext cx="2978068" cy="3385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entury Gothic" panose="020B0502020202020204" pitchFamily="34" charset="0"/>
              </a:rPr>
              <a:t>&lt;!--Esto es un comentario--&gt;</a:t>
            </a:r>
          </a:p>
        </p:txBody>
      </p:sp>
    </p:spTree>
    <p:extLst>
      <p:ext uri="{BB962C8B-B14F-4D97-AF65-F5344CB8AC3E}">
        <p14:creationId xmlns:p14="http://schemas.microsoft.com/office/powerpoint/2010/main" val="304212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5;p54">
            <a:extLst>
              <a:ext uri="{FF2B5EF4-FFF2-40B4-BE49-F238E27FC236}">
                <a16:creationId xmlns:a16="http://schemas.microsoft.com/office/drawing/2014/main" id="{DD5DE985-8896-4C25-A9F0-D2B6D824A93D}"/>
              </a:ext>
            </a:extLst>
          </p:cNvPr>
          <p:cNvSpPr txBox="1">
            <a:spLocks/>
          </p:cNvSpPr>
          <p:nvPr/>
        </p:nvSpPr>
        <p:spPr>
          <a:xfrm>
            <a:off x="1520253" y="481685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  <a:tabLst/>
              <a:defRPr/>
            </a:pPr>
            <a:r>
              <a:rPr kumimoji="0" lang="es-ES" sz="4200" b="0" i="0" u="none" strike="noStrike" kern="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sym typeface="Century Gothic"/>
              </a:rPr>
              <a:t>Aplicación práctica 2</a:t>
            </a:r>
          </a:p>
        </p:txBody>
      </p:sp>
      <p:sp>
        <p:nvSpPr>
          <p:cNvPr id="4" name="Google Shape;1066;p54">
            <a:extLst>
              <a:ext uri="{FF2B5EF4-FFF2-40B4-BE49-F238E27FC236}">
                <a16:creationId xmlns:a16="http://schemas.microsoft.com/office/drawing/2014/main" id="{EF7B58C1-2AD4-4D25-8993-ED0182C703EA}"/>
              </a:ext>
            </a:extLst>
          </p:cNvPr>
          <p:cNvSpPr txBox="1">
            <a:spLocks/>
          </p:cNvSpPr>
          <p:nvPr/>
        </p:nvSpPr>
        <p:spPr>
          <a:xfrm>
            <a:off x="1103312" y="1249680"/>
            <a:ext cx="9404723" cy="560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Font typeface="Noto Sans Symbols"/>
              <a:buChar char="►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t>Se dispone a modificar un documento escrito en XML cuyo código es el siguiente: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Font typeface="Noto Sans Symbols"/>
              <a:buChar char="►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&lt;?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xml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version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="1.0"?&gt;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‹nivel1 estado="visible"&gt;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‹titulo_n1&gt;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Interpretaci&amp;oacute;ngr&amp;aacute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; fica&lt;/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titu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10_n1&gt;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‹contenido_n1›El dibujo es una de las herramientas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maaacute;s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 &amp;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uacute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; tiles y necesarias a la hora de plasmar, en un papel y de manera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r&amp;aacute;pida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, el concepto que queremos construir y hacer realidad; por esto hay ciertas necesidades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t&amp;eacute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;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cnicas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 que debemos plantear en este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t&amp;iacute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;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tulo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. &lt;/conte-nido_n1&gt;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&lt;/nivel1&gt;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&lt;nivel2 estado="visible"&gt;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&lt;titu1o_n2&gt;Escalas&lt;/titulo_2&gt;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&lt;/nivel2&gt;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&lt;nivel2 estado="oculto"&gt;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‹titulo_n2›Planos&lt;/titulo 2›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entury Gothic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&lt;/nivel2&gt;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Pts val="1600"/>
              <a:buNone/>
              <a:tabLst/>
              <a:defRPr/>
            </a:pPr>
            <a:endParaRPr lang="es-ES" sz="1800" dirty="0">
              <a:solidFill>
                <a:srgbClr val="FFFFFF"/>
              </a:solidFill>
            </a:endParaRPr>
          </a:p>
          <a:p>
            <a:pPr marL="342900" indent="-342900">
              <a:spcBef>
                <a:spcPts val="0"/>
              </a:spcBef>
              <a:buClr>
                <a:srgbClr val="ACD433"/>
              </a:buClr>
              <a:buSzPts val="1600"/>
              <a:defRPr/>
            </a:pPr>
            <a:r>
              <a:rPr lang="es-ES" sz="2100" dirty="0">
                <a:solidFill>
                  <a:srgbClr val="FFFFFF"/>
                </a:solidFill>
              </a:rPr>
              <a:t>Analice el contenido dado, identificando las partes principales.</a:t>
            </a:r>
          </a:p>
          <a:p>
            <a:pPr marL="342900" indent="-342900">
              <a:spcBef>
                <a:spcPts val="0"/>
              </a:spcBef>
              <a:buClr>
                <a:srgbClr val="ACD433"/>
              </a:buClr>
              <a:buSzPts val="1600"/>
              <a:defRPr/>
            </a:pPr>
            <a:r>
              <a:rPr lang="es-ES" sz="2100" dirty="0">
                <a:solidFill>
                  <a:srgbClr val="FFFFFF"/>
                </a:solidFill>
              </a:rPr>
              <a:t>Elabore una tabla en la que indique la presencia, en este código XML, de etiquetas de apertura, atributos, caracteres especiales e instrucciones de proceso.</a:t>
            </a:r>
          </a:p>
        </p:txBody>
      </p:sp>
    </p:spTree>
    <p:extLst>
      <p:ext uri="{BB962C8B-B14F-4D97-AF65-F5344CB8AC3E}">
        <p14:creationId xmlns:p14="http://schemas.microsoft.com/office/powerpoint/2010/main" val="2177891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4" name="Google Shape;642;p7">
            <a:extLst>
              <a:ext uri="{FF2B5EF4-FFF2-40B4-BE49-F238E27FC236}">
                <a16:creationId xmlns:a16="http://schemas.microsoft.com/office/drawing/2014/main" id="{289F76B1-5DBA-4A16-9D64-9019663E3FB5}"/>
              </a:ext>
            </a:extLst>
          </p:cNvPr>
          <p:cNvSpPr/>
          <p:nvPr/>
        </p:nvSpPr>
        <p:spPr>
          <a:xfrm>
            <a:off x="1186663" y="1345352"/>
            <a:ext cx="8825659" cy="4080087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E9943A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SOLUCIÓN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943A"/>
              </a:buClr>
              <a:buSzPts val="1440"/>
              <a:buFont typeface="Noto Sans Symbols"/>
              <a:buChar char="►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1E4F54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E245AC0-882C-4086-B6AE-D9B29287C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717759"/>
              </p:ext>
            </p:extLst>
          </p:nvPr>
        </p:nvGraphicFramePr>
        <p:xfrm>
          <a:off x="1535492" y="2145875"/>
          <a:ext cx="8128000" cy="1991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853536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33354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>
                          <a:latin typeface="Century Gothic" panose="020B0502020202020204" pitchFamily="34" charset="0"/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>
                          <a:latin typeface="Century Gothic" panose="020B0502020202020204" pitchFamily="34" charset="0"/>
                        </a:rPr>
                        <a:t>Códgo</a:t>
                      </a:r>
                      <a:endParaRPr lang="es-ES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14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Instrucción de proceso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CD433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cs typeface="Arial"/>
                          <a:sym typeface="Century Gothic"/>
                        </a:rPr>
                        <a:t>&lt;?</a:t>
                      </a:r>
                      <a:r>
                        <a:rPr kumimoji="0" lang="es-ES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cs typeface="Arial"/>
                          <a:sym typeface="Century Gothic"/>
                        </a:rPr>
                        <a:t>xml</a:t>
                      </a:r>
                      <a:r>
                        <a:rPr kumimoji="0" lang="es-E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cs typeface="Arial"/>
                          <a:sym typeface="Century Gothic"/>
                        </a:rPr>
                        <a:t> </a:t>
                      </a:r>
                      <a:r>
                        <a:rPr kumimoji="0" lang="es-ES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cs typeface="Arial"/>
                          <a:sym typeface="Century Gothic"/>
                        </a:rPr>
                        <a:t>version</a:t>
                      </a:r>
                      <a:r>
                        <a:rPr kumimoji="0" lang="es-E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cs typeface="Arial"/>
                          <a:sym typeface="Century Gothic"/>
                        </a:rPr>
                        <a:t>="1.0"?&gt;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0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Caracteres especiales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oacute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 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aacute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 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aacute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 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uacute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</a:t>
                      </a:r>
                    </a:p>
                    <a:p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aacute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 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eacute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 &amp;</a:t>
                      </a:r>
                      <a:r>
                        <a:rPr lang="es-E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iacute</a:t>
                      </a:r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4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Etiquetas de apertura (atributos)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&lt;nivel1&gt; (estado), ‹&lt;titulo_n1&gt;, &lt;contenido_n1&gt;, &lt;nivel2&gt; (estado), &lt;titulo_n2&gt;, &lt;nivel2&gt;（estado, &lt;titulo_n2&gt;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352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09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44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Fuente: Manual UF1841. IC Editorial, 2023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Google Shape;552;p3">
            <a:extLst>
              <a:ext uri="{FF2B5EF4-FFF2-40B4-BE49-F238E27FC236}">
                <a16:creationId xmlns:a16="http://schemas.microsoft.com/office/drawing/2014/main" id="{990F0056-D1A1-2A76-1B78-ABAC48A5D60D}"/>
              </a:ext>
            </a:extLst>
          </p:cNvPr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5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Documentos válidos y bien formados. Esquemas</a:t>
            </a:r>
          </a:p>
        </p:txBody>
      </p:sp>
    </p:spTree>
    <p:extLst>
      <p:ext uri="{BB962C8B-B14F-4D97-AF65-F5344CB8AC3E}">
        <p14:creationId xmlns:p14="http://schemas.microsoft.com/office/powerpoint/2010/main" val="2906048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5"/>
            </a:pPr>
            <a:r>
              <a:rPr lang="es-ES" dirty="0"/>
              <a:t>Documentos válidos y bien formados. Esquemas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45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3065535"/>
            <a:ext cx="10227749" cy="171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Validación XML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s-ES" b="1" dirty="0">
                <a:solidFill>
                  <a:schemeClr val="accent4"/>
                </a:solidFill>
              </a:rPr>
              <a:t>comprobación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que un </a:t>
            </a:r>
            <a:r>
              <a:rPr lang="es-ES" b="1" dirty="0">
                <a:solidFill>
                  <a:schemeClr val="accent4"/>
                </a:solidFill>
              </a:rPr>
              <a:t>documentos XML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 está escrito en ese estándar está </a:t>
            </a:r>
            <a:r>
              <a:rPr lang="es-ES" b="1" dirty="0">
                <a:solidFill>
                  <a:schemeClr val="accent5"/>
                </a:solidFill>
              </a:rPr>
              <a:t>bien formado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 es </a:t>
            </a:r>
            <a:r>
              <a:rPr lang="es-ES" b="1" dirty="0">
                <a:solidFill>
                  <a:schemeClr val="accent5"/>
                </a:solidFill>
              </a:rPr>
              <a:t>válido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71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457200">
              <a:buFont typeface="+mj-lt"/>
              <a:buAutoNum type="arabicPeriod" startAt="5"/>
            </a:pPr>
            <a:r>
              <a:rPr lang="es-ES" dirty="0"/>
              <a:t>Documentos válidos y bien formados. Esquemas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Documento XML bien formado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245860" y="35143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467711"/>
            <a:ext cx="8825659" cy="4008504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sym typeface="Century Gothic"/>
              </a:rPr>
              <a:t>Reglas para que un documento XML esté bien formado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::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Todos los elementos tienen que tener su correspondiente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cierre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Tener siempre presente que XML es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sensible a mayúsculas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El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anidamiento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de los elementos debe ser correcto.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Cada documento XML debe presentar un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elemento raíz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que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no puede ser duplicado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 Este es el primero que es “abierto” y el último que se “cierra”.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Cada uno de 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atributos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debe escribirse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entre comillas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Respecto a 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atributos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que son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booleanos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, su valor debe explicitarse de manera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redundante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 Una variable de tipo booleano es una variable que solo acepta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los valores 0 y 1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Deben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preservarse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espacios en blanco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comentarios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deben tener la sintaxis: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sym typeface="Century Gothic"/>
              </a:rPr>
              <a:t>&lt;!-- comentario --&gt;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elementos pueden nombrarse con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: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letras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,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números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y 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signos de puntuación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: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guion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(-),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guion bajo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(_) y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punto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(.).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nombres de los elementos no pueden comenzar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por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números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 o un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signo de puntuación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(esto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no es aplicable al guion bajo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). Tampoco pueden empezar por la cadena “</a:t>
            </a:r>
            <a:r>
              <a:rPr kumimoji="0" lang="es-ES" b="1" i="0" u="none" strike="noStrike" kern="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sym typeface="Century Gothic"/>
              </a:rPr>
              <a:t>xml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” (ya sea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mayúscula o minúscula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).</a:t>
            </a:r>
          </a:p>
          <a:p>
            <a:pPr marL="7159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sym typeface="Century Gothic"/>
              </a:rPr>
              <a:t>elementos no pueden nombrase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con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sym typeface="Century Gothic"/>
              </a:rPr>
              <a:t>ningún espacio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sym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8095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457200">
              <a:buFont typeface="+mj-lt"/>
              <a:buAutoNum type="arabicPeriod" startAt="5"/>
            </a:pPr>
            <a:r>
              <a:rPr lang="es-ES" dirty="0"/>
              <a:t>Documentos válidos y bien formados. Esquemas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Documentos XML válido. </a:t>
            </a:r>
            <a:r>
              <a:rPr lang="es-ES" sz="1600" dirty="0" err="1"/>
              <a:t>DTD</a:t>
            </a:r>
            <a:r>
              <a:rPr lang="es-ES" sz="1600" dirty="0"/>
              <a:t> o Esquema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245860" y="35143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3"/>
            <a:ext cx="8825659" cy="3648592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B31166"/>
              </a:buClr>
              <a:buSzPts val="1440"/>
              <a:buFont typeface="Noto Sans Symbols"/>
              <a:buChar char="►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Un </a:t>
            </a:r>
            <a:r>
              <a:rPr lang="es-ES" sz="1800" b="1" dirty="0">
                <a:solidFill>
                  <a:schemeClr val="accent1"/>
                </a:solidFill>
                <a:latin typeface="Century Gothic"/>
                <a:sym typeface="Century Gothic"/>
              </a:rPr>
              <a:t>documento XML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es </a:t>
            </a:r>
            <a:r>
              <a:rPr lang="es-ES" sz="1800" b="1" dirty="0">
                <a:solidFill>
                  <a:schemeClr val="accent1"/>
                </a:solidFill>
                <a:latin typeface="Century Gothic"/>
                <a:sym typeface="Century Gothic"/>
              </a:rPr>
              <a:t>considerado válido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si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sym typeface="Century Gothic"/>
              </a:rPr>
              <a:t>cumple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las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sym typeface="Century Gothic"/>
              </a:rPr>
              <a:t>limitaciones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que le imponga una </a:t>
            </a:r>
            <a:r>
              <a:rPr lang="es-ES" sz="1800" b="1" dirty="0" err="1">
                <a:solidFill>
                  <a:schemeClr val="accent4"/>
                </a:solidFill>
                <a:latin typeface="Century Gothic"/>
                <a:sym typeface="Century Gothic"/>
              </a:rPr>
              <a:t>DTD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o un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sym typeface="Century Gothic"/>
              </a:rPr>
              <a:t>esquema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. 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 err="1">
                <a:solidFill>
                  <a:schemeClr val="accent5"/>
                </a:solidFill>
                <a:latin typeface="Century Gothic"/>
                <a:sym typeface="Century Gothic"/>
              </a:rPr>
              <a:t>DTD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: documento que está escrito en un lenguaje creado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  <a:sym typeface="Century Gothic"/>
              </a:rPr>
              <a:t>a partir de SGML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y, gracias a este, se pueden especificar nombres de elementos concretos y asignarles los atributos que pueden aceptar y sus valores posibles, qué elementos se pueden anidar dentro de ellos y con qué asiduidad pueden (o tienen que) aparecer, etc.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Esquema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: documento que ha sido creado en un </a:t>
            </a:r>
            <a:r>
              <a:rPr lang="es-ES" sz="1800" b="1" dirty="0">
                <a:solidFill>
                  <a:schemeClr val="accent6"/>
                </a:solidFill>
                <a:latin typeface="Century Gothic"/>
                <a:sym typeface="Century Gothic"/>
              </a:rPr>
              <a:t>lenguaje basado en XML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, presentando la misma finalidad que la de una </a:t>
            </a:r>
            <a:r>
              <a:rPr lang="es-E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DTD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; definir restricciones para un documento escrito en XML.</a:t>
            </a:r>
          </a:p>
        </p:txBody>
      </p:sp>
    </p:spTree>
    <p:extLst>
      <p:ext uri="{BB962C8B-B14F-4D97-AF65-F5344CB8AC3E}">
        <p14:creationId xmlns:p14="http://schemas.microsoft.com/office/powerpoint/2010/main" val="2418854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951304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457200">
              <a:buFont typeface="+mj-lt"/>
              <a:buAutoNum type="arabicPeriod" startAt="5"/>
            </a:pPr>
            <a:r>
              <a:rPr lang="es-ES" dirty="0"/>
              <a:t>Documentos válidos y bien formados. Esquemas</a:t>
            </a:r>
            <a:endParaRPr lang="es-ES" sz="1200" dirty="0"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Recomendaciones W3C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245860" y="35143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827623"/>
            <a:ext cx="8825659" cy="3648592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000"/>
              </a:spcBef>
              <a:buClr>
                <a:srgbClr val="B31166"/>
              </a:buClr>
              <a:buSzPts val="1440"/>
              <a:buFont typeface="Noto Sans Symbols"/>
              <a:buChar char="►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El </a:t>
            </a:r>
            <a:r>
              <a:rPr lang="es-ES" sz="1800" b="1" dirty="0">
                <a:solidFill>
                  <a:schemeClr val="accent1"/>
                </a:solidFill>
                <a:latin typeface="Century Gothic"/>
                <a:sym typeface="Century Gothic"/>
              </a:rPr>
              <a:t>W3C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 creó un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  <a:sym typeface="Century Gothic"/>
              </a:rPr>
              <a:t>documento explicativo sobre esquemas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(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XML </a:t>
            </a:r>
            <a:r>
              <a:rPr lang="es-ES" sz="1800" b="1" dirty="0" err="1">
                <a:solidFill>
                  <a:schemeClr val="accent5"/>
                </a:solidFill>
                <a:latin typeface="Century Gothic"/>
                <a:sym typeface="Century Gothic"/>
              </a:rPr>
              <a:t>Schema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) y ha desarrollado: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﻿﻿Una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recomendación sobre sus estructuras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(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  <a:hlinkClick r:id="rId3"/>
              </a:rPr>
              <a:t>http://www.w3.org/TR/2004/REC-xmlschema-1-20041028/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).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﻿﻿Una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recomendación sobre los tipos de datos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(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  <a:hlinkClick r:id="rId4"/>
              </a:rPr>
              <a:t>http://www.w3.org/TR/2004/REC-xmlschema-2-20041028/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).</a:t>
            </a:r>
          </a:p>
          <a:p>
            <a:pPr marL="625475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﻿﻿Un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  <a:sym typeface="Century Gothic"/>
              </a:rPr>
              <a:t>boceto sobre sus componentes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(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  <a:hlinkClick r:id="rId5"/>
              </a:rPr>
              <a:t>http://www.w3.org/TR/2005/WD-xmlschema-ref-20050329/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sym typeface="Century Gothic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56303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49</a:t>
            </a:fld>
            <a:endParaRPr sz="2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6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370089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</a:pPr>
            <a:fld id="{00000000-1234-1234-1234-123412341234}" type="slidenum">
              <a:rPr lang="es-ES" sz="2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sz="28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</a:pP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Fuente: Manual 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UF1841</a:t>
            </a:r>
            <a:r>
              <a:rPr lang="es-ES" sz="1600" b="0" i="0" u="none" strike="noStrike" cap="none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IC Editorial</a:t>
            </a:r>
            <a:r>
              <a:rPr lang="es-ES" sz="1600" dirty="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2023</a:t>
            </a:r>
            <a:endParaRPr dirty="0"/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+mj-lt"/>
              <a:buAutoNum type="arabicPeriod" startAt="2"/>
            </a:pPr>
            <a:r>
              <a:rPr lang="es-ES" sz="3600" b="0" i="0" dirty="0">
                <a:solidFill>
                  <a:srgbClr val="EF53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Origen de los lenguajes de marcado generales: SGML y XML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.1. Origen: GML y SGML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2.2. El lenguaje HTML</a:t>
            </a:r>
          </a:p>
          <a:p>
            <a:pPr marL="625475" lvl="2">
              <a:buClr>
                <a:srgbClr val="EF53A5"/>
              </a:buClr>
              <a:buSzPts val="2880"/>
            </a:pPr>
            <a:r>
              <a:rPr lang="es-E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2.3. XML y XHTML</a:t>
            </a:r>
            <a:endParaRPr sz="2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291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3" name="Google Shape;642;p7">
            <a:extLst>
              <a:ext uri="{FF2B5EF4-FFF2-40B4-BE49-F238E27FC236}">
                <a16:creationId xmlns:a16="http://schemas.microsoft.com/office/drawing/2014/main" id="{0E13E813-E9BD-4299-8520-A054C42F4081}"/>
              </a:ext>
            </a:extLst>
          </p:cNvPr>
          <p:cNvSpPr/>
          <p:nvPr/>
        </p:nvSpPr>
        <p:spPr>
          <a:xfrm>
            <a:off x="1242401" y="861302"/>
            <a:ext cx="8825659" cy="5135395"/>
          </a:xfrm>
          <a:prstGeom prst="roundRect">
            <a:avLst>
              <a:gd name="adj" fmla="val 1858"/>
            </a:avLst>
          </a:prstGeom>
          <a:noFill/>
          <a:ln w="28575">
            <a:solidFill>
              <a:schemeClr val="accent5"/>
            </a:solidFill>
            <a:prstDash val="sysDot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9B6BF2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RESUMEN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Un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lenguaje de marcas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(o de marcado) consiste en un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lenguaje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marca textos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 manera que el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ordenador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sea capaz de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manipularlos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 La mayoría de los lenguajes de marcas pueden ser interpretados gracias a que dichas marcas se establecen con una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sintaxis determinada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las diferencia claramente del texto en sí.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500" b="1" dirty="0">
                <a:solidFill>
                  <a:schemeClr val="accent1"/>
                </a:solidFill>
                <a:latin typeface="Century Gothic"/>
              </a:rPr>
              <a:t>HTML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es el </a:t>
            </a:r>
            <a:r>
              <a:rPr lang="es-ES" sz="1500" b="1" dirty="0">
                <a:solidFill>
                  <a:schemeClr val="accent4"/>
                </a:solidFill>
                <a:latin typeface="Century Gothic"/>
              </a:rPr>
              <a:t>lenguaje de marcas 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con el que se constituyen las </a:t>
            </a:r>
            <a:r>
              <a:rPr lang="es-ES" sz="1500" b="1" dirty="0">
                <a:solidFill>
                  <a:schemeClr val="accent4"/>
                </a:solidFill>
                <a:latin typeface="Century Gothic"/>
              </a:rPr>
              <a:t>páginas web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 No obstante, este no es el único lenguaje de este tipo que existe.</a:t>
            </a: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En el estudio de los lenguajes de marcado generales, se hace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fundamental conocer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: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Origen y evolución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 los lenguajes de marca.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Definición y características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de algunos de </a:t>
            </a: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los lenguajes de marcas más conocidos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(SGML, XML, </a:t>
            </a:r>
            <a:r>
              <a:rPr kumimoji="0" lang="es-E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XHTML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, etc.)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500" b="1" dirty="0">
                <a:solidFill>
                  <a:schemeClr val="accent6"/>
                </a:solidFill>
                <a:latin typeface="Century Gothic"/>
              </a:rPr>
              <a:t>Características generales 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de los lenguajes de marcado.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5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Principales elementos 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pueden aparecer en un documento escrito con lenguaje de marcas (instrucciones de proceso, etiquetas, atributos, caracteres especiales, etc.).</a:t>
            </a:r>
          </a:p>
          <a:p>
            <a:pPr marL="982663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6BF2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sz="1500" b="1" dirty="0">
                <a:solidFill>
                  <a:schemeClr val="accent6"/>
                </a:solidFill>
                <a:latin typeface="Century Gothic"/>
              </a:rPr>
              <a:t>Validación XML</a:t>
            </a:r>
            <a:r>
              <a:rPr lang="es-ES" sz="15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: documentos válidos y bien formados.</a:t>
            </a: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421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>
            <a:spLocks noGrp="1"/>
          </p:cNvSpPr>
          <p:nvPr>
            <p:ph type="ctrTitle"/>
          </p:nvPr>
        </p:nvSpPr>
        <p:spPr>
          <a:xfrm>
            <a:off x="1169794" y="85133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ES" sz="3600" dirty="0">
                <a:solidFill>
                  <a:schemeClr val="lt1"/>
                </a:solidFill>
              </a:rPr>
              <a:t>CAPÍTULO 2:</a:t>
            </a:r>
            <a:endParaRPr dirty="0"/>
          </a:p>
        </p:txBody>
      </p:sp>
      <p:sp>
        <p:nvSpPr>
          <p:cNvPr id="548" name="Google Shape;548;p3"/>
          <p:cNvSpPr txBox="1">
            <a:spLocks noGrp="1"/>
          </p:cNvSpPr>
          <p:nvPr>
            <p:ph type="subTitle" idx="1"/>
          </p:nvPr>
        </p:nvSpPr>
        <p:spPr>
          <a:xfrm>
            <a:off x="1169794" y="551841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s-ES" sz="2400" dirty="0">
                <a:solidFill>
                  <a:srgbClr val="EF53A5"/>
                </a:solidFill>
              </a:rPr>
              <a:t>UF1841</a:t>
            </a:r>
            <a:endParaRPr dirty="0"/>
          </a:p>
        </p:txBody>
      </p:sp>
      <p:sp>
        <p:nvSpPr>
          <p:cNvPr id="549" name="Google Shape;549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51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3"/>
          <p:cNvSpPr txBox="1"/>
          <p:nvPr/>
        </p:nvSpPr>
        <p:spPr>
          <a:xfrm>
            <a:off x="1169794" y="5945543"/>
            <a:ext cx="9182746" cy="64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Pts val="1280"/>
              <a:buFont typeface="Noto Sans Symbols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Fuente: Manual UF1841. IC Editorial, 2023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2" name="Google Shape;552;p3"/>
          <p:cNvSpPr txBox="1"/>
          <p:nvPr/>
        </p:nvSpPr>
        <p:spPr>
          <a:xfrm>
            <a:off x="1169794" y="2036572"/>
            <a:ext cx="9182746" cy="334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53A5"/>
              </a:buClr>
              <a:buSzPts val="2880"/>
              <a:buFont typeface="Arial"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EF53A5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EJERCICIOS DE REPASO Y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74118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52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Complete el siguiente texto: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651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Los lenguajes de marcado o lenguajes de marcas se pueden definir como una _______________ de _______________ documentos donde, junto con el texto, se establecen etiquetas, marcas o anotaciones que contienen ______________ relacionada con la ______________ de dicho texto, su forma de visualización, etc..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1B1D32-9C26-07C2-5E42-42612806ED8E}"/>
              </a:ext>
            </a:extLst>
          </p:cNvPr>
          <p:cNvSpPr txBox="1"/>
          <p:nvPr/>
        </p:nvSpPr>
        <p:spPr>
          <a:xfrm>
            <a:off x="1596914" y="212749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800" b="1" dirty="0">
                <a:solidFill>
                  <a:srgbClr val="ACD433"/>
                </a:solidFill>
                <a:latin typeface="Century Gothic" panose="020B0502020202020204" pitchFamily="34" charset="0"/>
              </a:rPr>
              <a:t>manera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275F3A-4EE1-49BC-A6DF-7451C6E5ADE7}"/>
              </a:ext>
            </a:extLst>
          </p:cNvPr>
          <p:cNvSpPr txBox="1"/>
          <p:nvPr/>
        </p:nvSpPr>
        <p:spPr>
          <a:xfrm>
            <a:off x="3750834" y="212749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codificar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652712-9DC4-4A79-944C-D6ACA4587167}"/>
              </a:ext>
            </a:extLst>
          </p:cNvPr>
          <p:cNvSpPr txBox="1"/>
          <p:nvPr/>
        </p:nvSpPr>
        <p:spPr>
          <a:xfrm>
            <a:off x="8485394" y="232665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información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C7DC53-AB67-462B-A0B1-FE58B7C9107E}"/>
              </a:ext>
            </a:extLst>
          </p:cNvPr>
          <p:cNvSpPr txBox="1"/>
          <p:nvPr/>
        </p:nvSpPr>
        <p:spPr>
          <a:xfrm>
            <a:off x="3859007" y="2681494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13800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21591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2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¿Cuál de los siguientes lenguajes de marcas es más antiguo?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GML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</a:rPr>
              <a:t>SGML.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XMI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</a:rPr>
              <a:t>HTML.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0B80853-CD03-DD2F-527C-A89CEDC139E8}"/>
              </a:ext>
            </a:extLst>
          </p:cNvPr>
          <p:cNvSpPr/>
          <p:nvPr/>
        </p:nvSpPr>
        <p:spPr>
          <a:xfrm>
            <a:off x="1442719" y="1884680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11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3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De las siguientes afirmaciones, diga cuál es verdadera o falsa.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3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El lenguaje SGML fue creado a partir de </a:t>
            </a:r>
            <a:r>
              <a:rPr lang="es-ES" sz="1800" dirty="0" err="1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GML</a:t>
            </a: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  <a:defRPr/>
            </a:pPr>
            <a:endParaRPr lang="es-ES" sz="1800" dirty="0">
              <a:solidFill>
                <a:srgbClr val="B31166"/>
              </a:solidFill>
              <a:latin typeface="Century Gothic" panose="020B0502020202020204" pitchFamily="34" charset="0"/>
              <a:sym typeface="Century Gothic"/>
            </a:endParaRPr>
          </a:p>
          <a:p>
            <a:pPr marL="282575" lvl="4">
              <a:buClr>
                <a:srgbClr val="B31166"/>
              </a:buClr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		Verdadero</a:t>
            </a:r>
          </a:p>
          <a:p>
            <a:pPr marL="282575" lvl="2">
              <a:buClr>
                <a:srgbClr val="B31166"/>
              </a:buClr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		Falso</a:t>
            </a:r>
          </a:p>
          <a:p>
            <a:pPr marL="282575" lvl="2">
              <a:buClr>
                <a:srgbClr val="B31166"/>
              </a:buClr>
              <a:defRPr/>
            </a:pPr>
            <a:endParaRPr lang="es-ES" sz="1800" dirty="0">
              <a:solidFill>
                <a:srgbClr val="B31166"/>
              </a:solidFill>
              <a:latin typeface="Century Gothic" panose="020B0502020202020204" pitchFamily="34" charset="0"/>
              <a:sym typeface="Century Gothic"/>
            </a:endParaRP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SGML almacena el diseño y la estructura lógica de los documentos.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  <a:defRPr/>
            </a:pPr>
            <a:endParaRPr lang="es-ES" sz="1800" dirty="0">
              <a:solidFill>
                <a:srgbClr val="B31166"/>
              </a:solidFill>
              <a:latin typeface="Century Gothic" panose="020B0502020202020204" pitchFamily="34" charset="0"/>
              <a:sym typeface="Century Gothic"/>
            </a:endParaRPr>
          </a:p>
          <a:p>
            <a:pPr marL="282575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		Verdadero</a:t>
            </a: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		Falso</a:t>
            </a:r>
          </a:p>
          <a:p>
            <a:pPr marL="282575" lvl="2">
              <a:buClr>
                <a:srgbClr val="B31166"/>
              </a:buClr>
              <a:defRPr/>
            </a:pPr>
            <a:endParaRPr lang="es-ES" sz="1800" dirty="0">
              <a:solidFill>
                <a:srgbClr val="B31166"/>
              </a:solidFill>
              <a:latin typeface="Century Gothic" panose="020B0502020202020204" pitchFamily="34" charset="0"/>
              <a:sym typeface="Century Gothic"/>
            </a:endParaRP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El W3C (</a:t>
            </a:r>
            <a:r>
              <a:rPr lang="es-ES" sz="1800" i="1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Word Wide Web </a:t>
            </a:r>
            <a:r>
              <a:rPr lang="es-ES" sz="1800" i="1" dirty="0" err="1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Consortium</a:t>
            </a: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) tiene la misión de desarrollar lenguajes y estándares para la WWW.</a:t>
            </a:r>
          </a:p>
          <a:p>
            <a:pPr marL="625475" lvl="2" indent="-342900">
              <a:buClr>
                <a:srgbClr val="B31166"/>
              </a:buClr>
              <a:buFont typeface="+mj-lt"/>
              <a:buAutoNum type="alphaLcParenR"/>
              <a:defRPr/>
            </a:pPr>
            <a:endParaRPr lang="es-ES" sz="1800" dirty="0">
              <a:solidFill>
                <a:srgbClr val="B31166"/>
              </a:solidFill>
              <a:latin typeface="Century Gothic" panose="020B0502020202020204" pitchFamily="34" charset="0"/>
              <a:sym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		Verdadero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		Falso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66DF25-4E4D-46F5-A574-72BEE97B652C}"/>
              </a:ext>
            </a:extLst>
          </p:cNvPr>
          <p:cNvSpPr/>
          <p:nvPr/>
        </p:nvSpPr>
        <p:spPr>
          <a:xfrm>
            <a:off x="2773680" y="2217704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2D396-77FA-41ED-A812-DD24B651BBB0}"/>
              </a:ext>
            </a:extLst>
          </p:cNvPr>
          <p:cNvSpPr/>
          <p:nvPr/>
        </p:nvSpPr>
        <p:spPr>
          <a:xfrm>
            <a:off x="2773680" y="2567655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4F8DE2-DC67-45D5-AE82-A4ABE801188A}"/>
              </a:ext>
            </a:extLst>
          </p:cNvPr>
          <p:cNvSpPr/>
          <p:nvPr/>
        </p:nvSpPr>
        <p:spPr>
          <a:xfrm>
            <a:off x="2773680" y="3397682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4B2BD2C-8FF6-4225-8860-33746ED0AA1D}"/>
              </a:ext>
            </a:extLst>
          </p:cNvPr>
          <p:cNvSpPr/>
          <p:nvPr/>
        </p:nvSpPr>
        <p:spPr>
          <a:xfrm>
            <a:off x="2773680" y="3747633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1404B22-E213-4BFB-8636-A277B43F58CE}"/>
              </a:ext>
            </a:extLst>
          </p:cNvPr>
          <p:cNvSpPr/>
          <p:nvPr/>
        </p:nvSpPr>
        <p:spPr>
          <a:xfrm>
            <a:off x="2773680" y="4762499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B1F883-5326-4730-ACCD-CC34015D3D72}"/>
              </a:ext>
            </a:extLst>
          </p:cNvPr>
          <p:cNvSpPr/>
          <p:nvPr/>
        </p:nvSpPr>
        <p:spPr>
          <a:xfrm>
            <a:off x="2773680" y="5112450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igno de multiplicación 3">
            <a:extLst>
              <a:ext uri="{FF2B5EF4-FFF2-40B4-BE49-F238E27FC236}">
                <a16:creationId xmlns:a16="http://schemas.microsoft.com/office/drawing/2014/main" id="{CF9117A0-1E5C-4E28-8ED7-F84545CF95D8}"/>
              </a:ext>
            </a:extLst>
          </p:cNvPr>
          <p:cNvSpPr/>
          <p:nvPr/>
        </p:nvSpPr>
        <p:spPr>
          <a:xfrm>
            <a:off x="2727960" y="2217704"/>
            <a:ext cx="304800" cy="293513"/>
          </a:xfrm>
          <a:prstGeom prst="mathMultiply">
            <a:avLst/>
          </a:prstGeom>
          <a:solidFill>
            <a:srgbClr val="ACD433"/>
          </a:solidFill>
          <a:ln>
            <a:solidFill>
              <a:srgbClr val="ACD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668316F2-FA3D-4FAB-91ED-F5A6C8A7922F}"/>
              </a:ext>
            </a:extLst>
          </p:cNvPr>
          <p:cNvSpPr/>
          <p:nvPr/>
        </p:nvSpPr>
        <p:spPr>
          <a:xfrm>
            <a:off x="2750820" y="3741141"/>
            <a:ext cx="304800" cy="293513"/>
          </a:xfrm>
          <a:prstGeom prst="mathMultiply">
            <a:avLst/>
          </a:prstGeom>
          <a:solidFill>
            <a:srgbClr val="ACD433"/>
          </a:solidFill>
          <a:ln>
            <a:solidFill>
              <a:srgbClr val="ACD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56A74E9F-CB45-40F1-A9C3-3682FA8179BA}"/>
              </a:ext>
            </a:extLst>
          </p:cNvPr>
          <p:cNvSpPr/>
          <p:nvPr/>
        </p:nvSpPr>
        <p:spPr>
          <a:xfrm>
            <a:off x="2727960" y="4714239"/>
            <a:ext cx="304800" cy="293513"/>
          </a:xfrm>
          <a:prstGeom prst="mathMultiply">
            <a:avLst/>
          </a:prstGeom>
          <a:solidFill>
            <a:srgbClr val="ACD433"/>
          </a:solidFill>
          <a:ln>
            <a:solidFill>
              <a:srgbClr val="ACD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0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55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4"/>
              <a:tabLst/>
              <a:defRPr/>
            </a:pPr>
            <a:r>
              <a:rPr lang="es-ES" sz="1800" dirty="0">
                <a:solidFill>
                  <a:srgbClr val="B31166"/>
                </a:solidFill>
                <a:latin typeface="Century Gothic"/>
                <a:sym typeface="Century Gothic"/>
              </a:rPr>
              <a:t>¿Qué es el XML?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b="1" dirty="0">
                <a:solidFill>
                  <a:srgbClr val="ACD433"/>
                </a:solidFill>
                <a:latin typeface="Century Gothic"/>
                <a:sym typeface="Century Gothic"/>
              </a:rPr>
              <a:t>Es una versión más sencilla del SGML, creada en 1998 por W3C, que pretende afrontar los problemas de compatibilidad y adaptación de las nuevas tecnologías que iban surgiendo.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371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56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5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Indique las diferencias fundamentales que existen entre HTML y XML.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5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En XML no existen elementos predefinidos; es decir, el desarrollador puede crear, siguiendo ciertas reglas, su propio lenguaje y vocabulario para el formateo de la información contenida en los documentos. Es totalmente estructural, los documentos no incluyen información relacionada con el aspecto y el diseño de los mismos.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5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80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57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6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El lenguaje que combina las posibilidades de HTML y la filosofía de XML 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DHTML.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SGML.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XHTML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lang="es-ES" sz="1800" dirty="0" err="1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JavaScrip</a:t>
            </a:r>
            <a:r>
              <a:rPr lang="es-ES" sz="1800" dirty="0">
                <a:solidFill>
                  <a:srgbClr val="B31166"/>
                </a:solidFill>
                <a:latin typeface="Century Gothic" panose="020B0502020202020204" pitchFamily="34" charset="0"/>
                <a:sym typeface="Century Gothic"/>
              </a:rPr>
              <a:t>.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2A8018F-6986-E8FA-F111-CD4235636EF5}"/>
              </a:ext>
            </a:extLst>
          </p:cNvPr>
          <p:cNvSpPr/>
          <p:nvPr/>
        </p:nvSpPr>
        <p:spPr>
          <a:xfrm>
            <a:off x="1501986" y="2455334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6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58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7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Complete el siguiente texto: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Los metadatos consisten en información _______________ (metainformación) que se puede incluir dentro de los documentos escritos con lenguaje de marcas (y en muchos otros tipos de archivos), la cual está relacionada con el _______________ en sí.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28F781-C5FF-A8E9-FBF7-765CE7EFB6E2}"/>
              </a:ext>
            </a:extLst>
          </p:cNvPr>
          <p:cNvSpPr txBox="1"/>
          <p:nvPr/>
        </p:nvSpPr>
        <p:spPr>
          <a:xfrm>
            <a:off x="5928360" y="1780795"/>
            <a:ext cx="21234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complementaria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A02A49-F107-448B-8462-1B2118DE8E53}"/>
              </a:ext>
            </a:extLst>
          </p:cNvPr>
          <p:cNvSpPr txBox="1"/>
          <p:nvPr/>
        </p:nvSpPr>
        <p:spPr>
          <a:xfrm>
            <a:off x="7823200" y="2440240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documento</a:t>
            </a:r>
          </a:p>
        </p:txBody>
      </p:sp>
    </p:spTree>
    <p:extLst>
      <p:ext uri="{BB962C8B-B14F-4D97-AF65-F5344CB8AC3E}">
        <p14:creationId xmlns:p14="http://schemas.microsoft.com/office/powerpoint/2010/main" val="28683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59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¿Qué son las etiquetas? ¿Qué tipos existen?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8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4413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Etiqueta (tag) o marca o directiva: texto que va “encerrado” entre el símbolo menor que (&lt;) y el símbolo mayor que(&gt;).</a:t>
            </a:r>
          </a:p>
          <a:p>
            <a:pPr marL="4413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Tipos de etiquetas:</a:t>
            </a:r>
          </a:p>
          <a:p>
            <a:pPr marL="9906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Inicio. Ej.: &lt;nombre&gt;</a:t>
            </a:r>
          </a:p>
          <a:p>
            <a:pPr marL="9906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D43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Fin. E.: &lt;/nombre&gt;, igual que apertura pero con el carácter / antes del nombre.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8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68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950253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+mj-lt"/>
              <a:buAutoNum type="arabicPeriod" startAt="2"/>
            </a:pPr>
            <a:r>
              <a:rPr lang="es-ES" dirty="0"/>
              <a:t>Origen de los lenguajes de marcado generales: SGML y XML</a:t>
            </a:r>
            <a:endParaRPr dirty="0"/>
          </a:p>
        </p:txBody>
      </p:sp>
      <p:sp>
        <p:nvSpPr>
          <p:cNvPr id="709" name="Google Shape;70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entury Gothic"/>
                <a:buNone/>
                <a:tabLst/>
                <a:defRPr/>
              </a:pPr>
              <a:t>6</a:t>
            </a:fld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13"/>
          <p:cNvSpPr txBox="1">
            <a:spLocks noGrp="1"/>
          </p:cNvSpPr>
          <p:nvPr>
            <p:ph type="body" idx="1"/>
          </p:nvPr>
        </p:nvSpPr>
        <p:spPr>
          <a:xfrm>
            <a:off x="1154954" y="2849880"/>
            <a:ext cx="10227749" cy="195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B31166"/>
              </a:buClr>
            </a:pPr>
            <a:r>
              <a:rPr lang="es-ES" b="1" dirty="0">
                <a:solidFill>
                  <a:schemeClr val="accent1"/>
                </a:solidFill>
              </a:rPr>
              <a:t>Origen lenguajes de marca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Necesidad de </a:t>
            </a:r>
            <a:r>
              <a:rPr lang="es-ES" sz="1800" b="1" dirty="0">
                <a:solidFill>
                  <a:schemeClr val="accent4"/>
                </a:solidFill>
              </a:rPr>
              <a:t>estandarizar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el formato de </a:t>
            </a:r>
            <a:r>
              <a:rPr lang="es-ES" sz="1800" b="1" dirty="0">
                <a:solidFill>
                  <a:schemeClr val="accent4"/>
                </a:solidFill>
              </a:rPr>
              <a:t>documentos electrónico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5"/>
                </a:solidFill>
              </a:rPr>
              <a:t>Década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los </a:t>
            </a:r>
            <a:r>
              <a:rPr lang="es-ES" sz="1800" b="1" dirty="0">
                <a:solidFill>
                  <a:schemeClr val="accent5"/>
                </a:solidFill>
              </a:rPr>
              <a:t>70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spcBef>
                <a:spcPts val="0"/>
              </a:spcBef>
              <a:buClr>
                <a:srgbClr val="B31166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Creado por </a:t>
            </a:r>
            <a:r>
              <a:rPr lang="es-ES" sz="1800" b="1" dirty="0">
                <a:solidFill>
                  <a:schemeClr val="accent6"/>
                </a:solidFill>
              </a:rPr>
              <a:t>IBM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976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60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Identifique las etiquetas, el contenido y los elementos del siguiente código HTML: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b="1" dirty="0">
                <a:solidFill>
                  <a:srgbClr val="ACD433"/>
                </a:solidFill>
                <a:latin typeface="Century Gothic"/>
                <a:sym typeface="Century Gothic"/>
              </a:rPr>
              <a:t>&lt;</a:t>
            </a:r>
            <a:r>
              <a:rPr lang="es-ES" sz="1800" b="1" dirty="0" err="1">
                <a:solidFill>
                  <a:srgbClr val="ACD433"/>
                </a:solidFill>
                <a:latin typeface="Century Gothic"/>
                <a:sym typeface="Century Gothic"/>
              </a:rPr>
              <a:t>div</a:t>
            </a:r>
            <a:r>
              <a:rPr lang="es-ES" sz="1800" b="1" dirty="0">
                <a:solidFill>
                  <a:srgbClr val="ACD433"/>
                </a:solidFill>
                <a:latin typeface="Century Gothic"/>
                <a:sym typeface="Century Gothic"/>
              </a:rPr>
              <a:t>&gt;: etiqueta de apertura</a:t>
            </a: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&lt;/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div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&gt;: etiqueta de cierre</a:t>
            </a: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b="1" dirty="0" err="1">
                <a:solidFill>
                  <a:srgbClr val="ACD433"/>
                </a:solidFill>
                <a:latin typeface="Century Gothic"/>
                <a:sym typeface="Century Gothic"/>
              </a:rPr>
              <a:t>div</a:t>
            </a:r>
            <a:r>
              <a:rPr lang="es-ES" sz="1800" b="1" dirty="0">
                <a:solidFill>
                  <a:srgbClr val="ACD433"/>
                </a:solidFill>
                <a:latin typeface="Century Gothic"/>
                <a:sym typeface="Century Gothic"/>
              </a:rPr>
              <a:t>: elemento</a:t>
            </a: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Esto es un ejemplo de texto: contenido del elemento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9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702D37-C5BE-4645-BE5B-805B334467BD}"/>
              </a:ext>
            </a:extLst>
          </p:cNvPr>
          <p:cNvSpPr txBox="1"/>
          <p:nvPr/>
        </p:nvSpPr>
        <p:spPr>
          <a:xfrm>
            <a:off x="3817620" y="2103120"/>
            <a:ext cx="45567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&lt;div&gt;Esto es un ejemplo de texto&lt;div/&gt;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05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0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El conjunto formado por un nombre y un valor que se localiza dentro de la etiqueta de inicio de un elemento se denomina…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instrucción.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propiedad.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… atributo.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Todas las respuestas son incorrectas.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5C9E1DA-013F-F538-876D-35FA63452788}"/>
              </a:ext>
            </a:extLst>
          </p:cNvPr>
          <p:cNvSpPr/>
          <p:nvPr/>
        </p:nvSpPr>
        <p:spPr>
          <a:xfrm>
            <a:off x="1471507" y="2751666"/>
            <a:ext cx="321734" cy="372533"/>
          </a:xfrm>
          <a:prstGeom prst="ellipse">
            <a:avLst/>
          </a:prstGeom>
          <a:noFill/>
          <a:ln w="28575">
            <a:solidFill>
              <a:srgbClr val="ACD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47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62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1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Imagine que desea indicar un comentario en un documento HTML que tenga el siguiente texto: “Esto es el principio de la página”. Escriba el código HTML de dicho comentario.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1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&lt;!--Esto es el principio de la página--&gt;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1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308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63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2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En el lenguaje XML, ¿es lo mismo escribir &lt;etiqueta&gt; que &lt;Etiqueta&gt;? Razone la respuesta.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2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b="1" dirty="0">
                <a:solidFill>
                  <a:srgbClr val="ACD433"/>
                </a:solidFill>
                <a:latin typeface="Century Gothic"/>
                <a:sym typeface="Century Gothic"/>
              </a:rPr>
              <a:t>No, el XML es sensible al uso de mayúsculas y minúsculas, ya que los trata como caracteres diferentes.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2"/>
              <a:tabLst/>
              <a:defRPr/>
            </a:pPr>
            <a:endParaRPr lang="es-ES" sz="1800" dirty="0">
              <a:solidFill>
                <a:srgbClr val="B31166"/>
              </a:solidFill>
              <a:latin typeface="Century Gothic"/>
              <a:sym typeface="Century Gothic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2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052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64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3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De las siguientes afirmaciones, diga cuál es verdadera o falsa.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3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Para que un documento XML esté bien formado, el valor de los atributos debe ir sin comillas.</a:t>
            </a:r>
          </a:p>
          <a:p>
            <a:pPr marL="282575" marR="0" lvl="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  <a:p>
            <a:pPr marL="282575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		Verdadero</a:t>
            </a: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		Falso</a:t>
            </a: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En los documentos XML bien formados, los nombres de los elementos pueden empezar con un número.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  <a:p>
            <a:pPr marL="282575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		Verdadero</a:t>
            </a: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		Falso</a:t>
            </a: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En los documentos XML bien formados, los nombres de los elementos no pueden nombrarse con espacios.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lphaLcParenR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Century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		Verdadero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		Falso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66DF25-4E4D-46F5-A574-72BEE97B652C}"/>
              </a:ext>
            </a:extLst>
          </p:cNvPr>
          <p:cNvSpPr/>
          <p:nvPr/>
        </p:nvSpPr>
        <p:spPr>
          <a:xfrm>
            <a:off x="2758440" y="2052539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2D396-77FA-41ED-A812-DD24B651BBB0}"/>
              </a:ext>
            </a:extLst>
          </p:cNvPr>
          <p:cNvSpPr/>
          <p:nvPr/>
        </p:nvSpPr>
        <p:spPr>
          <a:xfrm>
            <a:off x="2758440" y="2402490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4F8DE2-DC67-45D5-AE82-A4ABE801188A}"/>
              </a:ext>
            </a:extLst>
          </p:cNvPr>
          <p:cNvSpPr/>
          <p:nvPr/>
        </p:nvSpPr>
        <p:spPr>
          <a:xfrm>
            <a:off x="2758440" y="3265740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4B2BD2C-8FF6-4225-8860-33746ED0AA1D}"/>
              </a:ext>
            </a:extLst>
          </p:cNvPr>
          <p:cNvSpPr/>
          <p:nvPr/>
        </p:nvSpPr>
        <p:spPr>
          <a:xfrm>
            <a:off x="2758440" y="3615691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1404B22-E213-4BFB-8636-A277B43F58CE}"/>
              </a:ext>
            </a:extLst>
          </p:cNvPr>
          <p:cNvSpPr/>
          <p:nvPr/>
        </p:nvSpPr>
        <p:spPr>
          <a:xfrm>
            <a:off x="2758440" y="4762499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B1F883-5326-4730-ACCD-CC34015D3D72}"/>
              </a:ext>
            </a:extLst>
          </p:cNvPr>
          <p:cNvSpPr/>
          <p:nvPr/>
        </p:nvSpPr>
        <p:spPr>
          <a:xfrm>
            <a:off x="2758440" y="5112450"/>
            <a:ext cx="259080" cy="259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36CDD547-91FA-4386-B661-95ED8406389E}"/>
              </a:ext>
            </a:extLst>
          </p:cNvPr>
          <p:cNvSpPr/>
          <p:nvPr/>
        </p:nvSpPr>
        <p:spPr>
          <a:xfrm>
            <a:off x="2735580" y="2385273"/>
            <a:ext cx="304800" cy="293513"/>
          </a:xfrm>
          <a:prstGeom prst="mathMultiply">
            <a:avLst/>
          </a:prstGeom>
          <a:solidFill>
            <a:srgbClr val="ACD433"/>
          </a:solidFill>
          <a:ln>
            <a:solidFill>
              <a:srgbClr val="ACD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6237AD87-322C-4BBE-9B15-7D72F191B9C4}"/>
              </a:ext>
            </a:extLst>
          </p:cNvPr>
          <p:cNvSpPr/>
          <p:nvPr/>
        </p:nvSpPr>
        <p:spPr>
          <a:xfrm>
            <a:off x="2712720" y="3601126"/>
            <a:ext cx="304800" cy="293513"/>
          </a:xfrm>
          <a:prstGeom prst="mathMultiply">
            <a:avLst/>
          </a:prstGeom>
          <a:solidFill>
            <a:srgbClr val="ACD433"/>
          </a:solidFill>
          <a:ln>
            <a:solidFill>
              <a:srgbClr val="ACD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8692738D-C5A4-4C72-98D4-8B4CFE35B963}"/>
              </a:ext>
            </a:extLst>
          </p:cNvPr>
          <p:cNvSpPr/>
          <p:nvPr/>
        </p:nvSpPr>
        <p:spPr>
          <a:xfrm>
            <a:off x="2735580" y="4745282"/>
            <a:ext cx="304800" cy="293513"/>
          </a:xfrm>
          <a:prstGeom prst="mathMultiply">
            <a:avLst/>
          </a:prstGeom>
          <a:solidFill>
            <a:srgbClr val="ACD433"/>
          </a:solidFill>
          <a:ln>
            <a:solidFill>
              <a:srgbClr val="ACD4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93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65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4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Complete el siguiente texto: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28257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Arial"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Un documento XML es considerado _______________ si cumple las limitaciones que le imponga una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DTD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Century Gothic"/>
              </a:rPr>
              <a:t> o un _______________.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7A1B12-841D-2166-3C6D-55A80128989C}"/>
              </a:ext>
            </a:extLst>
          </p:cNvPr>
          <p:cNvSpPr txBox="1"/>
          <p:nvPr/>
        </p:nvSpPr>
        <p:spPr>
          <a:xfrm>
            <a:off x="5540981" y="1827776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válido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5FFE7F-3869-4D8A-A6C7-812322C910B1}"/>
              </a:ext>
            </a:extLst>
          </p:cNvPr>
          <p:cNvSpPr txBox="1"/>
          <p:nvPr/>
        </p:nvSpPr>
        <p:spPr>
          <a:xfrm>
            <a:off x="4047461" y="2121289"/>
            <a:ext cx="1727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esquema</a:t>
            </a:r>
          </a:p>
        </p:txBody>
      </p:sp>
    </p:spTree>
    <p:extLst>
      <p:ext uri="{BB962C8B-B14F-4D97-AF65-F5344CB8AC3E}">
        <p14:creationId xmlns:p14="http://schemas.microsoft.com/office/powerpoint/2010/main" val="894483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025876A-D9EE-E97E-E299-6BF26B2D4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66</a:t>
            </a:fld>
            <a:endParaRPr kumimoji="0" lang="es-E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" name="Google Shape;710;p13">
            <a:extLst>
              <a:ext uri="{FF2B5EF4-FFF2-40B4-BE49-F238E27FC236}">
                <a16:creationId xmlns:a16="http://schemas.microsoft.com/office/drawing/2014/main" id="{5A8EB27E-4FB6-482D-9925-B7470FDC1393}"/>
              </a:ext>
            </a:extLst>
          </p:cNvPr>
          <p:cNvSpPr txBox="1">
            <a:spLocks/>
          </p:cNvSpPr>
          <p:nvPr/>
        </p:nvSpPr>
        <p:spPr>
          <a:xfrm>
            <a:off x="1170194" y="1356929"/>
            <a:ext cx="10227749" cy="414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5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¿Qué es una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cs typeface="Arial"/>
                <a:sym typeface="Century Gothic"/>
              </a:rPr>
              <a:t>DTD</a:t>
            </a:r>
            <a:r>
              <a:rPr lang="es-ES" sz="1800" dirty="0">
                <a:solidFill>
                  <a:srgbClr val="B31166"/>
                </a:solidFill>
                <a:latin typeface="Century Gothic"/>
                <a:sym typeface="Century Gothic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5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651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b="1" noProof="0" dirty="0">
                <a:solidFill>
                  <a:srgbClr val="ACD433"/>
                </a:solidFill>
                <a:latin typeface="Century Gothic"/>
                <a:sym typeface="Century Gothic"/>
              </a:rPr>
              <a:t>Es un documento que está escrito en un lenguaje creado a partir de SGML y, gracias a este, se pueden especificar nombres de elementos concretos y asignarles los atributos que pueden aceptar y sus valores posibles, qué elementos se pueden anidar dentro de ellos y con qué asiduidad pueden (o tienen que) aparecer, etc.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tabLst/>
              <a:defRPr/>
            </a:pPr>
            <a:r>
              <a:rPr lang="es-ES" sz="1800" noProof="0" dirty="0">
                <a:solidFill>
                  <a:srgbClr val="B31166"/>
                </a:solidFill>
                <a:latin typeface="Century Gothic"/>
                <a:sym typeface="Century Gothic"/>
              </a:rPr>
              <a:t> </a:t>
            </a: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166"/>
              </a:buClr>
              <a:buSzTx/>
              <a:buFont typeface="+mj-lt"/>
              <a:buAutoNum type="arabicPeriod" startAt="15"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B31166"/>
              </a:solidFill>
              <a:effectLst/>
              <a:uLnTx/>
              <a:uFillTx/>
              <a:latin typeface="Century Gothic"/>
              <a:cs typeface="Arial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9120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2.1. Origen: GML y SGML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Estructura física y lógica de un documento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647016"/>
            <a:ext cx="8825659" cy="3711624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Estructura </a:t>
            </a:r>
            <a:r>
              <a:rPr lang="es-ES" sz="1800" b="1" dirty="0">
                <a:solidFill>
                  <a:srgbClr val="B311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LÓGICA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 un documento: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Formada por las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partes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y las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relaciones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que lo constituyen.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endParaRPr lang="es-ES" sz="18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</a:endParaRPr>
          </a:p>
          <a:p>
            <a:pPr marL="342900" indent="-342900">
              <a:spcBef>
                <a:spcPts val="1000"/>
              </a:spcBef>
              <a:buClr>
                <a:srgbClr val="B31166"/>
              </a:buClr>
              <a:buSzPts val="1440"/>
              <a:buFont typeface="Noto Sans Symbols"/>
              <a:buChar char="►"/>
              <a:defRPr/>
            </a:pPr>
            <a:r>
              <a:rPr lang="es-ES" sz="1800" b="1" dirty="0">
                <a:solidFill>
                  <a:srgbClr val="B31166"/>
                </a:solidFill>
                <a:latin typeface="Century Gothic"/>
              </a:rPr>
              <a:t>Estructura FÍSICA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 un documento: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Indica el </a:t>
            </a:r>
            <a:r>
              <a:rPr lang="es-ES" sz="1800" b="1" dirty="0">
                <a:solidFill>
                  <a:schemeClr val="accent4"/>
                </a:solidFill>
                <a:latin typeface="Century Gothic"/>
              </a:rPr>
              <a:t>aspecto del documento 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(en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papel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o en </a:t>
            </a:r>
            <a:r>
              <a:rPr lang="es-ES" sz="1800" b="1" dirty="0">
                <a:solidFill>
                  <a:schemeClr val="accent5"/>
                </a:solidFill>
                <a:latin typeface="Century Gothic"/>
              </a:rPr>
              <a:t>la pantalla de visualización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). Incluye:</a:t>
            </a:r>
          </a:p>
          <a:p>
            <a:pPr marL="990600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Componentes físicos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990600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Lugar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donde se colocan los elementos.</a:t>
            </a:r>
          </a:p>
          <a:p>
            <a:pPr marL="990600" lvl="3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sz="1800" b="1" dirty="0">
                <a:solidFill>
                  <a:schemeClr val="accent6"/>
                </a:solidFill>
                <a:latin typeface="Century Gothic"/>
              </a:rPr>
              <a:t>Tipografía</a:t>
            </a:r>
            <a:r>
              <a:rPr lang="es-E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 los textos que contiene.</a:t>
            </a:r>
            <a:endParaRPr sz="1800" dirty="0">
              <a:solidFill>
                <a:srgbClr val="000000">
                  <a:lumMod val="85000"/>
                  <a:lumOff val="1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034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C8FAD3-9725-49CD-9110-2210F6BD0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D8B2CA-D4B0-4136-B363-977C1981E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05905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21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s-ES" dirty="0"/>
              <a:t>2.1. Origen: GML y SGML</a:t>
            </a:r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1280"/>
            </a:pPr>
            <a:r>
              <a:rPr lang="es-ES" sz="1600" dirty="0"/>
              <a:t>GML</a:t>
            </a:r>
            <a:endParaRPr dirty="0"/>
          </a:p>
        </p:txBody>
      </p:sp>
      <p:sp>
        <p:nvSpPr>
          <p:cNvPr id="640" name="Google Shape;640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1154954" y="295729"/>
            <a:ext cx="8825659" cy="3829199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Noto Sans Symbols"/>
              <a:buChar char="►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GML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Años 80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IBM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propuso un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sistema de documentos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capaz de identificar los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elementos lógicos 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que contenía (títulos, capítulos, párrafos, listas, etc.) con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etiquetas</a:t>
            </a:r>
            <a:r>
              <a:rPr kumimoji="0" lang="es-E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cs typeface="Arial"/>
                <a:sym typeface="Arial"/>
              </a:rPr>
              <a:t> dentro del documento.</a:t>
            </a:r>
          </a:p>
          <a:p>
            <a:pPr marL="990600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No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se refiere al </a:t>
            </a:r>
            <a:r>
              <a:rPr lang="es-ES" b="1" dirty="0">
                <a:solidFill>
                  <a:schemeClr val="accent4"/>
                </a:solidFill>
                <a:latin typeface="Century Gothic"/>
              </a:rPr>
              <a:t>aspecto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del documento, sólo a la estructura lógica.</a:t>
            </a:r>
          </a:p>
          <a:p>
            <a:pPr marL="625475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La </a:t>
            </a:r>
            <a:r>
              <a:rPr lang="es-ES" b="1" dirty="0">
                <a:solidFill>
                  <a:schemeClr val="accent1"/>
                </a:solidFill>
                <a:latin typeface="Century Gothic"/>
              </a:rPr>
              <a:t>visualización e impresión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de documentos:</a:t>
            </a:r>
          </a:p>
          <a:p>
            <a:pPr marL="9906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b="1" dirty="0">
                <a:solidFill>
                  <a:schemeClr val="accent4"/>
                </a:solidFill>
                <a:latin typeface="Century Gothic"/>
              </a:rPr>
              <a:t>No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depende del </a:t>
            </a:r>
            <a:r>
              <a:rPr lang="es-ES" b="1" i="1" dirty="0" err="1">
                <a:solidFill>
                  <a:schemeClr val="accent4"/>
                </a:solidFill>
                <a:latin typeface="Century Gothic"/>
              </a:rPr>
              <a:t>hadware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9906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Necesita un </a:t>
            </a:r>
            <a:r>
              <a:rPr lang="es-ES" b="1" i="1" dirty="0">
                <a:solidFill>
                  <a:schemeClr val="accent4"/>
                </a:solidFill>
                <a:latin typeface="Century Gothic"/>
              </a:rPr>
              <a:t>software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.</a:t>
            </a:r>
          </a:p>
          <a:p>
            <a:pPr marL="13414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IBM creó un </a:t>
            </a:r>
            <a:r>
              <a:rPr lang="es-ES" b="1" dirty="0" err="1">
                <a:solidFill>
                  <a:schemeClr val="accent6"/>
                </a:solidFill>
                <a:latin typeface="Century Gothic"/>
              </a:rPr>
              <a:t>pseudolenguaje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que combinaba únicamente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texto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</a:t>
            </a:r>
            <a:r>
              <a:rPr lang="es-ES" b="1" dirty="0">
                <a:solidFill>
                  <a:schemeClr val="accent6"/>
                </a:solidFill>
                <a:latin typeface="Century Gothic"/>
              </a:rPr>
              <a:t>e instrucciones de formateado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: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lenguaje de marcas o de marcado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(</a:t>
            </a:r>
            <a:r>
              <a:rPr lang="es-ES" b="1" dirty="0" err="1">
                <a:solidFill>
                  <a:srgbClr val="ACD433"/>
                </a:solidFill>
                <a:latin typeface="Century Gothic"/>
              </a:rPr>
              <a:t>markup</a:t>
            </a:r>
            <a:r>
              <a:rPr lang="es-ES" b="1" dirty="0">
                <a:solidFill>
                  <a:srgbClr val="ACD433"/>
                </a:solidFill>
                <a:latin typeface="Century Gothic"/>
              </a:rPr>
              <a:t> </a:t>
            </a:r>
            <a:r>
              <a:rPr lang="es-ES" b="1" dirty="0" err="1">
                <a:solidFill>
                  <a:srgbClr val="ACD433"/>
                </a:solidFill>
                <a:latin typeface="Century Gothic"/>
              </a:rPr>
              <a:t>language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).</a:t>
            </a:r>
          </a:p>
          <a:p>
            <a:pPr marL="1341438" marR="0" lvl="2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IBM lo llamó </a:t>
            </a:r>
            <a:r>
              <a:rPr lang="es-ES" b="1" dirty="0">
                <a:solidFill>
                  <a:schemeClr val="accent5"/>
                </a:solidFill>
                <a:latin typeface="Century Gothic"/>
              </a:rPr>
              <a:t>Lenguaje de Marcas Generalizado 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o </a:t>
            </a:r>
            <a:r>
              <a:rPr lang="es-ES" b="1" dirty="0" err="1">
                <a:solidFill>
                  <a:schemeClr val="accent5"/>
                </a:solidFill>
                <a:latin typeface="Century Gothic"/>
              </a:rPr>
              <a:t>GML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(</a:t>
            </a:r>
            <a:r>
              <a:rPr lang="es-ES" b="1" dirty="0" err="1">
                <a:solidFill>
                  <a:srgbClr val="ACD433"/>
                </a:solidFill>
                <a:latin typeface="Century Gothic"/>
              </a:rPr>
              <a:t>Generalized</a:t>
            </a:r>
            <a:r>
              <a:rPr lang="es-ES" b="1" dirty="0">
                <a:solidFill>
                  <a:srgbClr val="ACD433"/>
                </a:solidFill>
                <a:latin typeface="Century Gothic"/>
              </a:rPr>
              <a:t> </a:t>
            </a:r>
            <a:r>
              <a:rPr lang="es-ES" b="1" dirty="0" err="1">
                <a:solidFill>
                  <a:srgbClr val="ACD433"/>
                </a:solidFill>
                <a:latin typeface="Century Gothic"/>
              </a:rPr>
              <a:t>Markup</a:t>
            </a:r>
            <a:r>
              <a:rPr lang="es-ES" b="1" dirty="0">
                <a:solidFill>
                  <a:srgbClr val="ACD433"/>
                </a:solidFill>
                <a:latin typeface="Century Gothic"/>
              </a:rPr>
              <a:t> </a:t>
            </a:r>
            <a:r>
              <a:rPr lang="es-ES" b="1" dirty="0" err="1">
                <a:solidFill>
                  <a:srgbClr val="ACD433"/>
                </a:solidFill>
                <a:latin typeface="Century Gothic"/>
              </a:rPr>
              <a:t>Language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).</a:t>
            </a:r>
          </a:p>
          <a:p>
            <a:pPr marL="625475" lvl="2" indent="-342900">
              <a:spcBef>
                <a:spcPts val="1000"/>
              </a:spcBef>
              <a:buClr>
                <a:srgbClr val="B31166"/>
              </a:buClr>
              <a:buSzPts val="144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El </a:t>
            </a:r>
            <a:r>
              <a:rPr lang="es-ES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GML</a:t>
            </a:r>
            <a:r>
              <a:rPr lang="es-ES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/>
              </a:rPr>
              <a:t> no llegó muy lejos.</a:t>
            </a:r>
          </a:p>
        </p:txBody>
      </p:sp>
    </p:spTree>
    <p:extLst>
      <p:ext uri="{BB962C8B-B14F-4D97-AF65-F5344CB8AC3E}">
        <p14:creationId xmlns:p14="http://schemas.microsoft.com/office/powerpoint/2010/main" val="1993762927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a de reuniones Ion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4569</Words>
  <Application>Microsoft Office PowerPoint</Application>
  <PresentationFormat>Panorámica</PresentationFormat>
  <Paragraphs>577</Paragraphs>
  <Slides>66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Century Gothic</vt:lpstr>
      <vt:lpstr>Noto Sans Symbols</vt:lpstr>
      <vt:lpstr>Wingdings 3</vt:lpstr>
      <vt:lpstr>Arial</vt:lpstr>
      <vt:lpstr>Calibri</vt:lpstr>
      <vt:lpstr>Ion</vt:lpstr>
      <vt:lpstr>Sala de reuniones Ion</vt:lpstr>
      <vt:lpstr>1_Ion</vt:lpstr>
      <vt:lpstr>2_Ion</vt:lpstr>
      <vt:lpstr>CAPÍTULO 2: Lenguajes de marcado generales</vt:lpstr>
      <vt:lpstr>CAPÍTULO 2 Índice</vt:lpstr>
      <vt:lpstr>CAPÍTULO 2:</vt:lpstr>
      <vt:lpstr>Introducción</vt:lpstr>
      <vt:lpstr>CAPÍTULO 2:</vt:lpstr>
      <vt:lpstr>Origen de los lenguajes de marcado generales: SGML y XML</vt:lpstr>
      <vt:lpstr>2.1. Origen: GML y SGML</vt:lpstr>
      <vt:lpstr>Presentación de PowerPoint</vt:lpstr>
      <vt:lpstr>2.1. Origen: GML y SGML</vt:lpstr>
      <vt:lpstr>2.1. Origen: GML y SGML</vt:lpstr>
      <vt:lpstr>2.2. El lenguaje HTML</vt:lpstr>
      <vt:lpstr>Actividad 1</vt:lpstr>
      <vt:lpstr>2.3. XML y XHTML</vt:lpstr>
      <vt:lpstr>2.3. XML y XHTML</vt:lpstr>
      <vt:lpstr>2.3. XML y XHTML</vt:lpstr>
      <vt:lpstr>Actividad 2</vt:lpstr>
      <vt:lpstr>CAPÍTULO 2:</vt:lpstr>
      <vt:lpstr>Características generales de los lenguajes de marcado</vt:lpstr>
      <vt:lpstr>Presentación de PowerPoint</vt:lpstr>
      <vt:lpstr>CAPÍTULO 2:</vt:lpstr>
      <vt:lpstr>Estructura general de un documento con lenguaje de marcado</vt:lpstr>
      <vt:lpstr>4.1. Metadatos e instrucciones de proceso</vt:lpstr>
      <vt:lpstr>4.1. Metadatos e instrucciones de proceso</vt:lpstr>
      <vt:lpstr>4.2. Codificación con caracteres. Caracteres especiales (escape)</vt:lpstr>
      <vt:lpstr>4.2. Codificación con caracteres. Caracteres especiales (escape)</vt:lpstr>
      <vt:lpstr>Presentación de PowerPoint</vt:lpstr>
      <vt:lpstr>Presentación de PowerPoint</vt:lpstr>
      <vt:lpstr>Presentación de PowerPoint</vt:lpstr>
      <vt:lpstr>Presentación de PowerPoint</vt:lpstr>
      <vt:lpstr>Actividad 3</vt:lpstr>
      <vt:lpstr>4.3. Etiquetas o marcas</vt:lpstr>
      <vt:lpstr>Presentación de PowerPoint</vt:lpstr>
      <vt:lpstr>4.4. Elementos</vt:lpstr>
      <vt:lpstr>4.4. Elementos</vt:lpstr>
      <vt:lpstr>4.4. Elementos</vt:lpstr>
      <vt:lpstr>4.4. Elementos</vt:lpstr>
      <vt:lpstr>Actividad 4</vt:lpstr>
      <vt:lpstr>Presentación de PowerPoint</vt:lpstr>
      <vt:lpstr>4.5. Atributos</vt:lpstr>
      <vt:lpstr>Actividad 5</vt:lpstr>
      <vt:lpstr>4.6. Comentarios</vt:lpstr>
      <vt:lpstr>Presentación de PowerPoint</vt:lpstr>
      <vt:lpstr>Presentación de PowerPoint</vt:lpstr>
      <vt:lpstr>CAPÍTULO 2:</vt:lpstr>
      <vt:lpstr>Documentos válidos y bien formados. Esquemas</vt:lpstr>
      <vt:lpstr>Documentos válidos y bien formados. Esquemas</vt:lpstr>
      <vt:lpstr>Documentos válidos y bien formados. Esquemas</vt:lpstr>
      <vt:lpstr>Documentos válidos y bien formados. Esquemas</vt:lpstr>
      <vt:lpstr>CAPÍTULO 2:</vt:lpstr>
      <vt:lpstr>Presentación de PowerPoint</vt:lpstr>
      <vt:lpstr>CAPÍTULO 2: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1: El archivo. Concepto y finalidad</dc:title>
  <dc:creator>Nuria Espinosa Martínez</dc:creator>
  <cp:lastModifiedBy>profesor</cp:lastModifiedBy>
  <cp:revision>184</cp:revision>
  <cp:lastPrinted>2023-08-06T19:01:11Z</cp:lastPrinted>
  <dcterms:created xsi:type="dcterms:W3CDTF">2023-06-14T18:03:37Z</dcterms:created>
  <dcterms:modified xsi:type="dcterms:W3CDTF">2023-12-01T19:20:05Z</dcterms:modified>
</cp:coreProperties>
</file>